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0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500A5-FC62-4DAB-91C1-D3016FBE1E46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D4356-A4F7-470C-A409-252E9606E0A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97222-003-3B6148D1.gif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-7938" y="0"/>
            <a:ext cx="923925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3" y="46038"/>
            <a:ext cx="8286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375" y="0"/>
            <a:ext cx="11906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SWLS-logo2-100dpi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7269" y="214290"/>
            <a:ext cx="1787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3000364" y="6572250"/>
            <a:ext cx="308129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 smtClean="0">
                <a:latin typeface="Comic Sans MS" pitchFamily="66" charset="0"/>
              </a:rPr>
              <a:t>COST MP0601, </a:t>
            </a:r>
            <a:r>
              <a:rPr lang="en-GB" sz="1200" b="1" dirty="0" err="1" smtClean="0">
                <a:latin typeface="Comic Sans MS" pitchFamily="66" charset="0"/>
              </a:rPr>
              <a:t>Kraków</a:t>
            </a:r>
            <a:r>
              <a:rPr lang="en-GB" sz="1200" b="1" dirty="0" smtClean="0">
                <a:latin typeface="Comic Sans MS" pitchFamily="66" charset="0"/>
              </a:rPr>
              <a:t>, 27 May 2010</a:t>
            </a:r>
            <a:endParaRPr lang="en-US" sz="12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829732" y="656013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D11ECD0-6FE2-40FD-BEF5-D39D14B3BAE9}" type="slidenum">
              <a:rPr lang="en-GB" b="1" smtClean="0"/>
              <a:pPr/>
              <a:t>‹#›</a:t>
            </a:fld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7F48-39F8-4984-A305-DED3A102115A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E689-B394-469C-B89F-BD6F400D7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7F48-39F8-4984-A305-DED3A102115A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E689-B394-469C-B89F-BD6F400D7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7F48-39F8-4984-A305-DED3A102115A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E689-B394-469C-B89F-BD6F400D7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7F48-39F8-4984-A305-DED3A102115A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E689-B394-469C-B89F-BD6F400D7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7F48-39F8-4984-A305-DED3A102115A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E689-B394-469C-B89F-BD6F400D7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7F48-39F8-4984-A305-DED3A102115A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E689-B394-469C-B89F-BD6F400D7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7F48-39F8-4984-A305-DED3A102115A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E689-B394-469C-B89F-BD6F400D7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7F48-39F8-4984-A305-DED3A102115A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E689-B394-469C-B89F-BD6F400D7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7F48-39F8-4984-A305-DED3A102115A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E689-B394-469C-B89F-BD6F400D7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7F48-39F8-4984-A305-DED3A102115A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E689-B394-469C-B89F-BD6F400D7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7F48-39F8-4984-A305-DED3A102115A}" type="datetimeFigureOut">
              <a:rPr lang="en-US" smtClean="0"/>
              <a:pPr/>
              <a:t>5/26/2010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E689-B394-469C-B89F-BD6F400D7B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8065" y="987966"/>
            <a:ext cx="598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An Update on the UK Smart X-Ray Optics Project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94202" y="1357298"/>
            <a:ext cx="4073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Comic Sans MS" pitchFamily="66" charset="0"/>
              </a:rPr>
              <a:t>Alan </a:t>
            </a:r>
            <a:r>
              <a:rPr lang="en-GB" b="1" dirty="0" err="1" smtClean="0">
                <a:latin typeface="Comic Sans MS" pitchFamily="66" charset="0"/>
              </a:rPr>
              <a:t>Michette</a:t>
            </a:r>
            <a:r>
              <a:rPr lang="en-GB" b="1" dirty="0" smtClean="0">
                <a:latin typeface="Comic Sans MS" pitchFamily="66" charset="0"/>
              </a:rPr>
              <a:t> &amp;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Sławka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Pfauntsch</a:t>
            </a:r>
            <a:endParaRPr lang="en-GB" b="1" dirty="0">
              <a:latin typeface="Comic Sans MS" pitchFamily="66" charset="0"/>
            </a:endParaRPr>
          </a:p>
          <a:p>
            <a:pPr algn="ctr"/>
            <a:r>
              <a:rPr lang="en-GB" b="1" dirty="0">
                <a:latin typeface="Comic Sans MS" pitchFamily="66" charset="0"/>
              </a:rPr>
              <a:t>King’s College London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Department of Physics 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6834" y="2311400"/>
            <a:ext cx="69204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latin typeface="Comic Sans MS" pitchFamily="66" charset="0"/>
              </a:rPr>
              <a:t>With acknowledgements to the UK Smart </a:t>
            </a:r>
            <a:r>
              <a:rPr lang="en-GB" sz="1600" b="1" dirty="0" smtClean="0">
                <a:latin typeface="Comic Sans MS" pitchFamily="66" charset="0"/>
              </a:rPr>
              <a:t>X-Ray </a:t>
            </a:r>
            <a:r>
              <a:rPr lang="en-GB" sz="1600" b="1" dirty="0">
                <a:latin typeface="Comic Sans MS" pitchFamily="66" charset="0"/>
              </a:rPr>
              <a:t>Optics Consortium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University College London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The University of Leicester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The Scottish Microelectronics Centre, University of Edinburgh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The University of Birmingham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The </a:t>
            </a:r>
            <a:r>
              <a:rPr lang="en-GB" sz="1600" b="1" dirty="0" err="1">
                <a:solidFill>
                  <a:srgbClr val="FF0000"/>
                </a:solidFill>
                <a:latin typeface="Comic Sans MS" pitchFamily="66" charset="0"/>
              </a:rPr>
              <a:t>Mullard</a:t>
            </a: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 Space Science Laboratory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STFC </a:t>
            </a:r>
            <a:r>
              <a:rPr lang="en-GB" sz="1600" b="1" dirty="0" err="1">
                <a:solidFill>
                  <a:srgbClr val="FF0000"/>
                </a:solidFill>
                <a:latin typeface="Comic Sans MS" pitchFamily="66" charset="0"/>
              </a:rPr>
              <a:t>Daresbury</a:t>
            </a: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 Laboratory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Diamond Light Source Ltd</a:t>
            </a:r>
            <a:b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sz="1600" b="1" dirty="0" err="1">
                <a:solidFill>
                  <a:srgbClr val="FF0000"/>
                </a:solidFill>
                <a:latin typeface="Comic Sans MS" pitchFamily="66" charset="0"/>
              </a:rPr>
              <a:t>Silson</a:t>
            </a: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 Ltd</a:t>
            </a:r>
          </a:p>
          <a:p>
            <a:pPr algn="ctr"/>
            <a:r>
              <a:rPr lang="en-GB" sz="1600" b="1" dirty="0">
                <a:latin typeface="Comic Sans MS" pitchFamily="66" charset="0"/>
              </a:rPr>
              <a:t>funded by the EPSRC under the Basic Technology Programme</a:t>
            </a:r>
            <a:br>
              <a:rPr lang="en-GB" sz="1600" b="1" dirty="0">
                <a:latin typeface="Comic Sans MS" pitchFamily="66" charset="0"/>
              </a:rPr>
            </a:br>
            <a:r>
              <a:rPr lang="en-GB" sz="1600" b="1" dirty="0">
                <a:latin typeface="Comic Sans MS" pitchFamily="66" charset="0"/>
              </a:rPr>
              <a:t>Grant Code </a:t>
            </a:r>
            <a:r>
              <a:rPr lang="en-US" sz="1600" b="1" dirty="0">
                <a:latin typeface="Comic Sans MS" pitchFamily="66" charset="0"/>
              </a:rPr>
              <a:t>D04880X,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15802" y="5091321"/>
            <a:ext cx="54457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latin typeface="Comic Sans MS" pitchFamily="66" charset="0"/>
              </a:rPr>
              <a:t>and to</a:t>
            </a:r>
          </a:p>
          <a:p>
            <a:pPr algn="ctr"/>
            <a:r>
              <a:rPr lang="en-GB" sz="1600" b="1" dirty="0" err="1">
                <a:solidFill>
                  <a:srgbClr val="FF0000"/>
                </a:solidFill>
                <a:latin typeface="Comic Sans MS" pitchFamily="66" charset="0"/>
              </a:rPr>
              <a:t>Tongji</a:t>
            </a: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 University, Shanghai</a:t>
            </a:r>
          </a:p>
          <a:p>
            <a:pPr algn="ctr"/>
            <a:r>
              <a:rPr lang="en-GB" sz="1600" b="1" dirty="0">
                <a:latin typeface="Comic Sans MS" pitchFamily="66" charset="0"/>
              </a:rPr>
              <a:t>funded by Innovation China UK &amp; the Royal </a:t>
            </a:r>
            <a:r>
              <a:rPr lang="en-GB" sz="1600" b="1" dirty="0" smtClean="0">
                <a:latin typeface="Comic Sans MS" pitchFamily="66" charset="0"/>
              </a:rPr>
              <a:t>Society.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49900" y="5902325"/>
            <a:ext cx="57759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latin typeface="Comic Sans MS" pitchFamily="66" charset="0"/>
              </a:rPr>
              <a:t>And, of course, </a:t>
            </a:r>
            <a:r>
              <a:rPr lang="en-GB" sz="1600" b="1" dirty="0">
                <a:latin typeface="Comic Sans MS" pitchFamily="66" charset="0"/>
              </a:rPr>
              <a:t>supported by </a:t>
            </a:r>
            <a:r>
              <a:rPr lang="en-GB" sz="1600" b="1" dirty="0" smtClean="0">
                <a:latin typeface="Comic Sans MS" pitchFamily="66" charset="0"/>
              </a:rPr>
              <a:t>EU COST </a:t>
            </a:r>
            <a:r>
              <a:rPr lang="en-GB" sz="1600" b="1" dirty="0">
                <a:latin typeface="Comic Sans MS" pitchFamily="66" charset="0"/>
              </a:rPr>
              <a:t>Action MP0601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Short Wavelength Laboratory Sources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14350" y="1484313"/>
            <a:ext cx="799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Grazing incidence reflective arrays loosely based on polycapillaries.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4350" y="3735388"/>
            <a:ext cx="4414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Piezo coated (unimorph or bimorph).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14350" y="4206875"/>
            <a:ext cx="862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Arrays can be bent either actively or adaptively to reduce aberrations 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and/or to provide variable focus and magnification.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350" y="49530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The aim is to provide significantly more focused flux in a sub-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micrometre spot than can be achieved with a zone plate.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14350" y="5703888"/>
            <a:ext cx="838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Current status: Modelling using ray tracing and finite element analysis.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                  Prototype components developed, tested &amp; improved.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4350" y="3263900"/>
            <a:ext cx="4837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Single or multiple purpose-built arrays.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22363" y="1958975"/>
            <a:ext cx="80216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Polycapillary optics use bundles of capillaries, e.g., microchannel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plates, to provide multiple grazing incidence reflections along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many circular, or square, or hexagonal ... channels. Useful as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relay optics, but limited resolution capabilities.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428860" y="898508"/>
            <a:ext cx="433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Micro-Structured Optical Arrays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28860" y="898508"/>
            <a:ext cx="433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Micro-Structured Optical Arrays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76250" y="1252538"/>
            <a:ext cx="7275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Quasi-circularly symmetric or straight  arrays of channels 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etched into silicon (and possibly coated).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650" y="2940050"/>
            <a:ext cx="1400175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76250" y="1887538"/>
            <a:ext cx="701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By using single grazing incidence reflections in each of 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two arrays the Abbe sine can be approximately 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satisfied, thereby reducing aberrations.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76250" y="2801938"/>
            <a:ext cx="7545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Bending one or both arrays can further reduce aberrations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and give variable focal length.   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76250" y="3436938"/>
            <a:ext cx="3705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Prototype design for 5.4keV: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76250" y="5594350"/>
            <a:ext cx="866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With ≈1nm sidewall roughness, as achieved by wet etching, this gives 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over 100</a:t>
            </a:r>
            <a:r>
              <a:rPr lang="en-US" b="1">
                <a:latin typeface="Comic Sans MS" pitchFamily="66" charset="0"/>
              </a:rPr>
              <a:t>× as much focused flux as a typical zone plate — even more if 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   the application allows bremsstrahlung to be used.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251700" y="974725"/>
            <a:ext cx="1882775" cy="1841500"/>
            <a:chOff x="6914357" y="1390650"/>
            <a:chExt cx="1882775" cy="1841500"/>
          </a:xfrm>
        </p:grpSpPr>
        <p:pic>
          <p:nvPicPr>
            <p:cNvPr id="10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4519" y="1399381"/>
              <a:ext cx="1822450" cy="182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 t="27000"/>
            <a:stretch>
              <a:fillRect/>
            </a:stretch>
          </p:blipFill>
          <p:spPr bwMode="auto">
            <a:xfrm>
              <a:off x="6914357" y="1390650"/>
              <a:ext cx="1882775" cy="184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4" descr="S2_E_E"/>
          <p:cNvPicPr>
            <a:picLocks noChangeAspect="1" noChangeArrowheads="1"/>
          </p:cNvPicPr>
          <p:nvPr/>
        </p:nvPicPr>
        <p:blipFill>
          <a:blip r:embed="rId5" cstate="print">
            <a:lum bright="-12000" contrast="12000"/>
          </a:blip>
          <a:srcRect/>
          <a:stretch>
            <a:fillRect/>
          </a:stretch>
        </p:blipFill>
        <p:spPr bwMode="auto">
          <a:xfrm>
            <a:off x="204788" y="3986213"/>
            <a:ext cx="160496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20875" y="52355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focal length ≈5cm.</a:t>
            </a:r>
            <a:endParaRPr lang="en-US"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20875" y="3797300"/>
            <a:ext cx="354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omic Sans MS" pitchFamily="66" charset="0"/>
              </a:rPr>
              <a:t>≈10</a:t>
            </a:r>
            <a:r>
              <a:rPr lang="en-US" b="1">
                <a:latin typeface="Comic Sans MS" pitchFamily="66" charset="0"/>
              </a:rPr>
              <a:t>µm channels, 20µm period</a:t>
            </a:r>
            <a:endParaRPr lang="en-US"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20875" y="4156075"/>
            <a:ext cx="601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2mm diameter (2mm square for 1D prototype)</a:t>
            </a:r>
            <a:endParaRPr lang="en-US"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20875" y="4516438"/>
            <a:ext cx="27638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mic Sans MS" pitchFamily="66" charset="0"/>
              </a:rPr>
              <a:t>50-200µm thick silicon</a:t>
            </a:r>
            <a:endParaRPr lang="en-US"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920875" y="4875213"/>
            <a:ext cx="5372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second component bending radius ≈5cm</a:t>
            </a:r>
            <a:endParaRPr lang="en-US">
              <a:latin typeface="Calibri" pitchFamily="34" charset="0"/>
            </a:endParaRPr>
          </a:p>
        </p:txBody>
      </p:sp>
      <p:pic>
        <p:nvPicPr>
          <p:cNvPr id="18" name="Picture 24" descr="S2_E_E"/>
          <p:cNvPicPr>
            <a:picLocks noChangeAspect="1" noChangeArrowheads="1"/>
          </p:cNvPicPr>
          <p:nvPr/>
        </p:nvPicPr>
        <p:blipFill>
          <a:blip r:embed="rId5" cstate="print">
            <a:lum bright="-12000" contrast="12000"/>
          </a:blip>
          <a:srcRect l="37821" t="54546" r="43485" b="26457"/>
          <a:stretch>
            <a:fillRect/>
          </a:stretch>
        </p:blipFill>
        <p:spPr bwMode="auto">
          <a:xfrm>
            <a:off x="200025" y="3971926"/>
            <a:ext cx="1605600" cy="122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28860" y="898508"/>
            <a:ext cx="433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Micro-Structured Optical Arrays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6563" y="1735138"/>
            <a:ext cx="71501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omic Sans MS" pitchFamily="66" charset="0"/>
              </a:rPr>
              <a:t>First attempts at bending by direct piezo actuation were also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not successful; minimum radius of curvature was ≈15cm (FEA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and experiment).</a:t>
            </a:r>
            <a:endParaRPr lang="en-US" b="1">
              <a:latin typeface="Comic Sans MS" pitchFamily="66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7518400" y="1998663"/>
            <a:ext cx="1393825" cy="722312"/>
            <a:chOff x="1014412" y="2892447"/>
            <a:chExt cx="6972300" cy="3608387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014412" y="2892447"/>
              <a:ext cx="6972300" cy="3608387"/>
              <a:chOff x="1028724" y="2919413"/>
              <a:chExt cx="6972300" cy="3608387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6808" r="7259"/>
              <a:stretch>
                <a:fillRect/>
              </a:stretch>
            </p:blipFill>
            <p:spPr bwMode="auto">
              <a:xfrm>
                <a:off x="1028724" y="2919413"/>
                <a:ext cx="6972300" cy="3608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036668" y="3070091"/>
                <a:ext cx="6964356" cy="927874"/>
              </a:xfrm>
              <a:prstGeom prst="rect">
                <a:avLst/>
              </a:prstGeom>
              <a:solidFill>
                <a:srgbClr val="323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36668" y="5496832"/>
                <a:ext cx="6964356" cy="935802"/>
              </a:xfrm>
              <a:prstGeom prst="rect">
                <a:avLst/>
              </a:prstGeom>
              <a:solidFill>
                <a:srgbClr val="3232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2"/>
            <p:cNvPicPr>
              <a:picLocks noChangeArrowheads="1"/>
            </p:cNvPicPr>
            <p:nvPr/>
          </p:nvPicPr>
          <p:blipFill>
            <a:blip r:embed="rId3" cstate="print"/>
            <a:srcRect l="6808" t="5940" r="7259" b="72282"/>
            <a:stretch>
              <a:fillRect/>
            </a:stretch>
          </p:blipFill>
          <p:spPr bwMode="auto">
            <a:xfrm>
              <a:off x="1014412" y="3246190"/>
              <a:ext cx="69723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3" cstate="print"/>
            <a:srcRect l="6808" t="5940" r="7259" b="72282"/>
            <a:stretch>
              <a:fillRect/>
            </a:stretch>
          </p:blipFill>
          <p:spPr bwMode="auto">
            <a:xfrm>
              <a:off x="1014412" y="5572140"/>
              <a:ext cx="69723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6563" y="1287463"/>
            <a:ext cx="7585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Mechanical bending induced high stress points and was bulky.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6563" y="2735263"/>
            <a:ext cx="7050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omic Sans MS" pitchFamily="66" charset="0"/>
              </a:rPr>
              <a:t>Now trying indirect piezo actuation, using an arrangement of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levers — the “spider array”; FEA suggests this will work.</a:t>
            </a:r>
            <a:r>
              <a:rPr lang="en-GB" b="1" baseline="30000">
                <a:latin typeface="Comic Sans MS" pitchFamily="66" charset="0"/>
              </a:rPr>
              <a:t>*</a:t>
            </a:r>
            <a:endParaRPr lang="en-US" b="1">
              <a:latin typeface="Comic Sans MS" pitchFamily="66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6413" y="4975225"/>
            <a:ext cx="2266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2838" y="2825750"/>
            <a:ext cx="295116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727075" y="59340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7313" y="5837238"/>
            <a:ext cx="7275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8000"/>
              </a:buClr>
              <a:buSzPct val="120000"/>
            </a:pPr>
            <a:r>
              <a:rPr lang="en-GB" b="1">
                <a:latin typeface="Comic Sans MS" pitchFamily="66" charset="0"/>
              </a:rPr>
              <a:t> </a:t>
            </a:r>
            <a:r>
              <a:rPr lang="en-GB" b="1" baseline="30000">
                <a:latin typeface="Comic Sans MS" pitchFamily="66" charset="0"/>
              </a:rPr>
              <a:t>*</a:t>
            </a:r>
            <a:r>
              <a:rPr lang="en-GB" sz="1400" b="1">
                <a:latin typeface="Comic Sans MS" pitchFamily="66" charset="0"/>
              </a:rPr>
              <a:t>The originator of the “spider array” concept is Daniel Rodriguez-Sanmartin,</a:t>
            </a:r>
            <a:br>
              <a:rPr lang="en-GB" sz="1400" b="1">
                <a:latin typeface="Comic Sans MS" pitchFamily="66" charset="0"/>
              </a:rPr>
            </a:br>
            <a:r>
              <a:rPr lang="en-GB" sz="1400" b="1">
                <a:latin typeface="Comic Sans MS" pitchFamily="66" charset="0"/>
              </a:rPr>
              <a:t>   University of Birmingham 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6563" y="3457575"/>
            <a:ext cx="6567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omic Sans MS" pitchFamily="66" charset="0"/>
              </a:rPr>
              <a:t>An average bending radius of 5cm can be achieved,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with an approximately parabolic profile (giving a better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focus than a circular one) at a maximum stress of ≈40%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of the silicon breaking stress.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6563" y="4735513"/>
            <a:ext cx="6345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omic Sans MS" pitchFamily="66" charset="0"/>
              </a:rPr>
              <a:t>Now exploring ways of making these, through a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combination of (directional) wet etching for the active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channels (to get the smooth walls) and dry etching for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the levers (to get the angles needed).</a:t>
            </a:r>
            <a:r>
              <a:rPr lang="en-GB" b="1" baseline="30000">
                <a:latin typeface="Comic Sans MS" pitchFamily="66" charset="0"/>
              </a:rPr>
              <a:t>‡</a:t>
            </a:r>
            <a:endParaRPr lang="en-US" b="1" baseline="30000">
              <a:latin typeface="Comic Sans MS" pitchFamily="66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7313" y="6342063"/>
            <a:ext cx="692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8000"/>
              </a:buClr>
              <a:buSzPct val="120000"/>
            </a:pPr>
            <a:r>
              <a:rPr lang="en-GB" sz="1400" b="1">
                <a:latin typeface="Comic Sans MS" pitchFamily="66" charset="0"/>
              </a:rPr>
              <a:t> </a:t>
            </a:r>
            <a:r>
              <a:rPr lang="en-GB" sz="1400" b="1" baseline="30000">
                <a:latin typeface="Comic Sans MS" pitchFamily="66" charset="0"/>
              </a:rPr>
              <a:t>‡</a:t>
            </a:r>
            <a:r>
              <a:rPr lang="en-GB" sz="1400" b="1">
                <a:latin typeface="Comic Sans MS" pitchFamily="66" charset="0"/>
              </a:rPr>
              <a:t>The arrays are made by Camelia Dunare, Scottish Microelectronics Centre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0838" y="4738688"/>
            <a:ext cx="236061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6" grpId="0"/>
      <p:bldP spid="16" grpId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28860" y="898508"/>
            <a:ext cx="4330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Micro-Structured Optical Arrays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0513" y="5430838"/>
            <a:ext cx="8583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A preliminary analysis suggests that the peak reflectivity is a few percent (at a much larger glancing angle than will be used in practice), consistent with the AFM measured channel wall roughness of 1.2nm.</a:t>
            </a:r>
            <a:endParaRPr lang="en-US" b="1" dirty="0">
              <a:latin typeface="Comic Sans MS" pitchFamily="66" charset="0"/>
            </a:endParaRPr>
          </a:p>
          <a:p>
            <a:endParaRPr lang="en-US" b="1" dirty="0">
              <a:latin typeface="Comic Sans MS" pitchFamily="66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362325" y="1243000"/>
            <a:ext cx="2417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Reflectivity Tests</a:t>
            </a:r>
            <a:endParaRPr lang="en-GB" b="1" baseline="-25000" dirty="0">
              <a:latin typeface="Comic Sans MS" pitchFamily="66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7313" y="6294438"/>
            <a:ext cx="716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8000"/>
              </a:buClr>
              <a:buSzPct val="120000"/>
            </a:pPr>
            <a:r>
              <a:rPr lang="en-GB" b="1">
                <a:latin typeface="Comic Sans MS" pitchFamily="66" charset="0"/>
              </a:rPr>
              <a:t> </a:t>
            </a:r>
            <a:r>
              <a:rPr lang="en-GB" b="1" baseline="30000">
                <a:latin typeface="Comic Sans MS" pitchFamily="66" charset="0"/>
              </a:rPr>
              <a:t>*</a:t>
            </a:r>
            <a:r>
              <a:rPr lang="en-GB" sz="1400" b="1">
                <a:latin typeface="Comic Sans MS" pitchFamily="66" charset="0"/>
              </a:rPr>
              <a:t>The measurements were done by Charlotte Feldman, University of Leicester.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90513" y="1708150"/>
            <a:ext cx="8853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The reflectivity of an unbent wet etched array was measured using ≈500eV x-rays, by relatively rotating the source and array in front of a CCD.</a:t>
            </a:r>
            <a:r>
              <a:rPr lang="en-GB" b="1" baseline="30000">
                <a:latin typeface="Comic Sans MS" pitchFamily="66" charset="0"/>
              </a:rPr>
              <a:t>*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0513" y="2487613"/>
            <a:ext cx="50704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0° is defined as the angle at which most x-rays should be reflected. Away from 0° the observed count rate falls since more x-rays pass straight through (negative angles) or undergo multiple reflections (positive).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0513" y="4375150"/>
            <a:ext cx="475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mic Sans MS" pitchFamily="66" charset="0"/>
              </a:rPr>
              <a:t>Reflectivity was expected over a range of ≈5°. The fitted Gaussian peak is at 0.2°, with a FWHM of 5.3°.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5225" y="2420938"/>
            <a:ext cx="4230688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5225" y="2420938"/>
            <a:ext cx="4230688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06838" y="898508"/>
            <a:ext cx="1300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Summary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6413" y="1428736"/>
            <a:ext cx="86566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</a:t>
            </a:r>
            <a:r>
              <a:rPr lang="en-GB" sz="2000" b="1"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000" b="1">
                <a:latin typeface="Comic Sans MS" pitchFamily="66" charset="0"/>
              </a:rPr>
              <a:t>Soft x-ray microprobes have demonstrated their use in</a:t>
            </a:r>
            <a:br>
              <a:rPr lang="en-GB" sz="2000" b="1">
                <a:latin typeface="Comic Sans MS" pitchFamily="66" charset="0"/>
              </a:rPr>
            </a:br>
            <a:r>
              <a:rPr lang="en-GB" sz="2000" b="1">
                <a:latin typeface="Comic Sans MS" pitchFamily="66" charset="0"/>
              </a:rPr>
              <a:t>   studying a range of problems in radiation biology of single cells. 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6413" y="2173274"/>
            <a:ext cx="77231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 </a:t>
            </a:r>
            <a:r>
              <a:rPr lang="en-GB" sz="2000" b="1">
                <a:latin typeface="Comic Sans MS" pitchFamily="66" charset="0"/>
                <a:sym typeface="Wingdings" pitchFamily="2" charset="2"/>
              </a:rPr>
              <a:t>But to extend these studies to mutation effects in tissue</a:t>
            </a:r>
            <a:br>
              <a:rPr lang="en-GB" sz="2000" b="1">
                <a:latin typeface="Comic Sans MS" pitchFamily="66" charset="0"/>
                <a:sym typeface="Wingdings" pitchFamily="2" charset="2"/>
              </a:rPr>
            </a:br>
            <a:r>
              <a:rPr lang="en-GB" sz="2000" b="1">
                <a:latin typeface="Comic Sans MS" pitchFamily="66" charset="0"/>
                <a:sym typeface="Wingdings" pitchFamily="2" charset="2"/>
              </a:rPr>
              <a:t>   samples, it is necessary to: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35038" y="2917811"/>
            <a:ext cx="3852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</a:t>
            </a:r>
            <a:r>
              <a:rPr lang="en-GB" sz="20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000" b="1">
                <a:latin typeface="Comic Sans MS" pitchFamily="66" charset="0"/>
                <a:sym typeface="Wingdings" pitchFamily="2" charset="2"/>
              </a:rPr>
              <a:t>Use higher energy x-rays;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5038" y="3354374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</a:t>
            </a:r>
            <a:r>
              <a:rPr lang="en-GB" sz="20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000" b="1">
                <a:latin typeface="Comic Sans MS" pitchFamily="66" charset="0"/>
                <a:sym typeface="Wingdings" pitchFamily="2" charset="2"/>
              </a:rPr>
              <a:t>Deliver more focused flux.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6413" y="3790936"/>
            <a:ext cx="7459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B050"/>
                </a:solidFill>
                <a:latin typeface="Comic Sans MS" pitchFamily="66" charset="0"/>
                <a:sym typeface="Wingdings" pitchFamily="2" charset="2"/>
              </a:rPr>
              <a:t></a:t>
            </a:r>
            <a:r>
              <a:rPr lang="en-GB" sz="2000" b="1">
                <a:latin typeface="Comic Sans MS" pitchFamily="66" charset="0"/>
                <a:sym typeface="Wingdings" pitchFamily="2" charset="2"/>
              </a:rPr>
              <a:t> It seems feasible that these goals can be achieved by: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5038" y="4227499"/>
            <a:ext cx="8159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</a:t>
            </a:r>
            <a:r>
              <a:rPr lang="en-GB" sz="20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000" b="1">
                <a:latin typeface="Comic Sans MS" pitchFamily="66" charset="0"/>
                <a:sym typeface="Wingdings" pitchFamily="2" charset="2"/>
              </a:rPr>
              <a:t>Using a chromium microfocus source with a ≈1µm source size</a:t>
            </a:r>
            <a:br>
              <a:rPr lang="en-GB" sz="2000" b="1">
                <a:latin typeface="Comic Sans MS" pitchFamily="66" charset="0"/>
                <a:sym typeface="Wingdings" pitchFamily="2" charset="2"/>
              </a:rPr>
            </a:br>
            <a:r>
              <a:rPr lang="en-GB" sz="2000" b="1">
                <a:latin typeface="Comic Sans MS" pitchFamily="66" charset="0"/>
                <a:sym typeface="Wingdings" pitchFamily="2" charset="2"/>
              </a:rPr>
              <a:t>   (under construction);  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35038" y="4960924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</a:t>
            </a:r>
            <a:r>
              <a:rPr lang="en-GB" sz="2000" b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GB" sz="2000" b="1">
                <a:latin typeface="Comic Sans MS" pitchFamily="66" charset="0"/>
                <a:sym typeface="Wingdings" pitchFamily="2" charset="2"/>
              </a:rPr>
              <a:t>Using microstuctured optical array optics, with </a:t>
            </a:r>
            <a:r>
              <a:rPr lang="en-GB" sz="2000" b="1" i="1">
                <a:latin typeface="Comic Sans MS" pitchFamily="66" charset="0"/>
                <a:sym typeface="Wingdings" pitchFamily="2" charset="2"/>
              </a:rPr>
              <a:t>A</a:t>
            </a:r>
            <a:r>
              <a:rPr lang="en-GB" sz="2000" b="1" baseline="-25000">
                <a:latin typeface="Comic Sans MS" pitchFamily="66" charset="0"/>
                <a:sym typeface="Wingdings" pitchFamily="2" charset="2"/>
              </a:rPr>
              <a:t>eff</a:t>
            </a:r>
            <a:r>
              <a:rPr lang="en-GB" sz="2000" b="1">
                <a:latin typeface="Comic Sans MS" pitchFamily="66" charset="0"/>
                <a:sym typeface="Wingdings" pitchFamily="2" charset="2"/>
              </a:rPr>
              <a:t>&gt;100x </a:t>
            </a:r>
            <a:br>
              <a:rPr lang="en-GB" sz="2000" b="1">
                <a:latin typeface="Comic Sans MS" pitchFamily="66" charset="0"/>
                <a:sym typeface="Wingdings" pitchFamily="2" charset="2"/>
              </a:rPr>
            </a:br>
            <a:r>
              <a:rPr lang="en-GB" sz="2000" b="1">
                <a:latin typeface="Comic Sans MS" pitchFamily="66" charset="0"/>
                <a:sym typeface="Wingdings" pitchFamily="2" charset="2"/>
              </a:rPr>
              <a:t>   that of a typical zone plate.</a:t>
            </a:r>
            <a:endParaRPr lang="en-US" sz="2000" b="1">
              <a:latin typeface="Comic Sans MS" pitchFamily="6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35038" y="5694349"/>
            <a:ext cx="6151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C000"/>
                </a:solidFill>
                <a:latin typeface="Comic Sans MS" pitchFamily="66" charset="0"/>
                <a:sym typeface="Wingdings" pitchFamily="2" charset="2"/>
              </a:rPr>
              <a:t> </a:t>
            </a:r>
            <a:r>
              <a:rPr lang="en-GB" b="1">
                <a:latin typeface="Comic Sans MS" pitchFamily="66" charset="0"/>
                <a:sym typeface="Wingdings" pitchFamily="2" charset="2"/>
              </a:rPr>
              <a:t>May need to define a route to true 2-D focusing.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48113" y="955675"/>
            <a:ext cx="11414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200" b="1">
                <a:latin typeface="Comic Sans MS" pitchFamily="66" charset="0"/>
              </a:rPr>
              <a:t>Outline</a:t>
            </a:r>
            <a:endParaRPr lang="en-US" sz="2200" b="1"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1650" y="1606550"/>
            <a:ext cx="84978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7F7F7F"/>
                </a:solidFill>
                <a:latin typeface="Comic Sans MS" pitchFamily="66" charset="0"/>
              </a:rPr>
              <a:t>Review </a:t>
            </a:r>
            <a:r>
              <a:rPr lang="en-GB" sz="2000" b="1" dirty="0">
                <a:solidFill>
                  <a:srgbClr val="7F7F7F"/>
                </a:solidFill>
                <a:latin typeface="Comic Sans MS" pitchFamily="66" charset="0"/>
              </a:rPr>
              <a:t>of “Conventional” X-Ray Optics</a:t>
            </a:r>
          </a:p>
          <a:p>
            <a:r>
              <a:rPr lang="en-GB" sz="2000" b="1" dirty="0" smtClean="0">
                <a:solidFill>
                  <a:srgbClr val="7F7F7F"/>
                </a:solidFill>
                <a:latin typeface="Comic Sans MS" pitchFamily="66" charset="0"/>
              </a:rPr>
              <a:t>Refractive</a:t>
            </a:r>
            <a:r>
              <a:rPr lang="en-GB" sz="2000" b="1" dirty="0">
                <a:solidFill>
                  <a:srgbClr val="7F7F7F"/>
                </a:solidFill>
                <a:latin typeface="Comic Sans MS" pitchFamily="66" charset="0"/>
              </a:rPr>
              <a:t>, Reflective, Diffractive</a:t>
            </a:r>
          </a:p>
          <a:p>
            <a:r>
              <a:rPr lang="en-GB" sz="2000" b="1" dirty="0">
                <a:solidFill>
                  <a:srgbClr val="7F7F7F"/>
                </a:solidFill>
                <a:latin typeface="Comic Sans MS" pitchFamily="66" charset="0"/>
              </a:rPr>
              <a:t>  and their limitations.</a:t>
            </a:r>
          </a:p>
          <a:p>
            <a:endParaRPr lang="en-GB" sz="2000" b="1" dirty="0">
              <a:solidFill>
                <a:srgbClr val="7F7F7F"/>
              </a:solidFill>
              <a:latin typeface="Comic Sans MS" pitchFamily="66" charset="0"/>
            </a:endParaRPr>
          </a:p>
          <a:p>
            <a:r>
              <a:rPr lang="en-GB" sz="2000" b="1" dirty="0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  <a:t>Smart X-Ray Optics</a:t>
            </a:r>
          </a:p>
          <a:p>
            <a:r>
              <a:rPr lang="en-GB" sz="2000" b="1" dirty="0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  <a:t>	</a:t>
            </a:r>
            <a:r>
              <a:rPr lang="en-GB" sz="2000" b="1" dirty="0" err="1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  <a:t>Microstructured</a:t>
            </a:r>
            <a:r>
              <a:rPr lang="en-GB" sz="2000" b="1" dirty="0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  <a:t> Optical Arrays</a:t>
            </a:r>
          </a:p>
          <a:p>
            <a:endParaRPr lang="en-GB" sz="2000" b="1" dirty="0">
              <a:solidFill>
                <a:srgbClr val="7F7F7F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GB" sz="2000" b="1" dirty="0" smtClean="0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  <a:t>Applications </a:t>
            </a:r>
            <a:r>
              <a:rPr lang="en-GB" sz="2000" b="1" dirty="0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  <a:t>of Focused X-Ray </a:t>
            </a:r>
            <a:r>
              <a:rPr lang="en-GB" sz="2000" b="1" dirty="0" smtClean="0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  <a:t>Probes formed from </a:t>
            </a:r>
            <a:r>
              <a:rPr lang="en-GB" sz="2000" b="1" dirty="0" err="1" smtClean="0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  <a:t>Microfocus</a:t>
            </a:r>
            <a:r>
              <a:rPr lang="en-GB" sz="2000" b="1" smtClean="0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  <a:t> X-</a:t>
            </a:r>
            <a:br>
              <a:rPr lang="en-GB" sz="2000" b="1" smtClean="0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</a:br>
            <a:r>
              <a:rPr lang="en-GB" sz="2000" b="1" smtClean="0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  <a:t>   Ray Sources </a:t>
            </a:r>
            <a:endParaRPr lang="en-GB" sz="2000" b="1" dirty="0">
              <a:solidFill>
                <a:srgbClr val="7F7F7F"/>
              </a:solidFill>
              <a:latin typeface="Comic Sans MS" pitchFamily="66" charset="0"/>
              <a:sym typeface="Wingdings" pitchFamily="2" charset="2"/>
            </a:endParaRPr>
          </a:p>
          <a:p>
            <a:endParaRPr lang="en-GB" sz="2000" b="1" dirty="0">
              <a:solidFill>
                <a:srgbClr val="7F7F7F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GB" sz="2000" b="1" dirty="0">
                <a:solidFill>
                  <a:srgbClr val="7F7F7F"/>
                </a:solidFill>
                <a:latin typeface="Comic Sans MS" pitchFamily="66" charset="0"/>
                <a:sym typeface="Wingdings" pitchFamily="2" charset="2"/>
              </a:rPr>
              <a:t>Summary and Conclusions</a:t>
            </a:r>
            <a:endParaRPr lang="en-US" sz="2000" b="1" dirty="0">
              <a:solidFill>
                <a:srgbClr val="7F7F7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19288" y="1028686"/>
            <a:ext cx="5275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Summary of “Conventional” X-Ray Optics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9238" y="5702313"/>
            <a:ext cx="8645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 dirty="0">
                <a:latin typeface="Comic Sans MS" pitchFamily="66" charset="0"/>
              </a:rPr>
              <a:t>Note – combinations of optics, e.g., reflective-diffractive as in Bragg-Fresnel lenses, have also been used. These tend to also combine the advantages and disadvantages.</a:t>
            </a:r>
            <a:endParaRPr lang="en-US" sz="1600" b="1" dirty="0"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39876"/>
          <a:ext cx="8229599" cy="3657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26127"/>
                <a:gridCol w="727363"/>
                <a:gridCol w="976746"/>
                <a:gridCol w="2805545"/>
                <a:gridCol w="249381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Suitable for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Comic Sans MS" pitchFamily="66" charset="0"/>
                        </a:rPr>
                        <a:t>Energy  Angle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Advantages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Disadvantages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omic Sans MS" pitchFamily="66" charset="0"/>
                        </a:rPr>
                        <a:t>CRLs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&gt;5keV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Normal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“Simple”</a:t>
                      </a:r>
                    </a:p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Insensitive to misalignment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Chromatic aberration</a:t>
                      </a:r>
                    </a:p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Limited</a:t>
                      </a:r>
                      <a:r>
                        <a:rPr lang="en-GB" sz="1600" b="1" baseline="0" dirty="0" smtClean="0">
                          <a:latin typeface="Comic Sans MS" pitchFamily="66" charset="0"/>
                        </a:rPr>
                        <a:t> resolution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omic Sans MS" pitchFamily="66" charset="0"/>
                        </a:rPr>
                        <a:t>Grazing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Any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&lt;</a:t>
                      </a:r>
                      <a:r>
                        <a:rPr lang="el-GR" sz="1600" b="1" i="1" dirty="0" smtClean="0">
                          <a:latin typeface="Comic Sans MS" pitchFamily="66" charset="0"/>
                        </a:rPr>
                        <a:t>θ</a:t>
                      </a:r>
                      <a:r>
                        <a:rPr lang="en-GB" sz="1600" b="1" i="0" baseline="-25000" dirty="0" smtClean="0">
                          <a:latin typeface="Comic Sans MS" pitchFamily="66" charset="0"/>
                        </a:rPr>
                        <a:t>C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Achromatic</a:t>
                      </a:r>
                    </a:p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Widely used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Need compound systems</a:t>
                      </a:r>
                    </a:p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Aberrations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omic Sans MS" pitchFamily="66" charset="0"/>
                        </a:rPr>
                        <a:t>Periodic</a:t>
                      </a:r>
                      <a:br>
                        <a:rPr lang="en-GB" sz="1600" b="1" dirty="0" smtClean="0">
                          <a:latin typeface="Comic Sans MS" pitchFamily="66" charset="0"/>
                        </a:rPr>
                      </a:br>
                      <a:r>
                        <a:rPr lang="en-GB" sz="1600" b="1" dirty="0" smtClean="0">
                          <a:latin typeface="Comic Sans MS" pitchFamily="66" charset="0"/>
                        </a:rPr>
                        <a:t>MLMs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Soft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Any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Good wavelength / angle</a:t>
                      </a:r>
                      <a:r>
                        <a:rPr lang="en-GB" sz="1600" b="1" baseline="0" dirty="0" smtClean="0">
                          <a:latin typeface="Comic Sans MS" pitchFamily="66" charset="0"/>
                        </a:rPr>
                        <a:t> selectivity</a:t>
                      </a:r>
                    </a:p>
                    <a:p>
                      <a:pPr algn="l"/>
                      <a:r>
                        <a:rPr lang="en-GB" sz="1600" b="1" baseline="0" dirty="0" smtClean="0">
                          <a:latin typeface="Comic Sans MS" pitchFamily="66" charset="0"/>
                        </a:rPr>
                        <a:t>Wide range of possibilities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Narrowband</a:t>
                      </a:r>
                    </a:p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Susceptible</a:t>
                      </a:r>
                      <a:r>
                        <a:rPr lang="en-GB" sz="1600" b="1" baseline="0" dirty="0" smtClean="0">
                          <a:latin typeface="Comic Sans MS" pitchFamily="66" charset="0"/>
                        </a:rPr>
                        <a:t> to damage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 smtClean="0">
                          <a:latin typeface="Comic Sans MS" pitchFamily="66" charset="0"/>
                        </a:rPr>
                        <a:t>Aperiodic</a:t>
                      </a:r>
                      <a:r>
                        <a:rPr lang="en-GB" sz="1600" b="1" dirty="0" smtClean="0">
                          <a:latin typeface="Comic Sans MS" pitchFamily="66" charset="0"/>
                        </a:rPr>
                        <a:t/>
                      </a:r>
                      <a:br>
                        <a:rPr lang="en-GB" sz="1600" b="1" dirty="0" smtClean="0">
                          <a:latin typeface="Comic Sans MS" pitchFamily="66" charset="0"/>
                        </a:rPr>
                      </a:br>
                      <a:r>
                        <a:rPr lang="en-GB" sz="1600" b="1" dirty="0" smtClean="0">
                          <a:latin typeface="Comic Sans MS" pitchFamily="66" charset="0"/>
                        </a:rPr>
                        <a:t>MLMs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Soft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Any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Broadband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baseline="0" dirty="0" smtClean="0">
                          <a:latin typeface="Comic Sans MS" pitchFamily="66" charset="0"/>
                        </a:rPr>
                        <a:t>Wide range of possibilities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omic Sans MS" pitchFamily="66" charset="0"/>
                        </a:rPr>
                        <a:t>Less sensitive to manufacturing</a:t>
                      </a:r>
                      <a:r>
                        <a:rPr lang="en-GB" sz="1600" b="1" baseline="0" dirty="0" smtClean="0">
                          <a:latin typeface="Comic Sans MS" pitchFamily="66" charset="0"/>
                        </a:rPr>
                        <a:t> errors</a:t>
                      </a:r>
                      <a:endParaRPr lang="en-US" sz="1600" b="1" dirty="0" smtClean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Harder to make</a:t>
                      </a:r>
                    </a:p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Less selective</a:t>
                      </a: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omic Sans MS" pitchFamily="66" charset="0"/>
                        </a:rPr>
                        <a:t>ZPs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“Any”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Comic Sans MS" pitchFamily="66" charset="0"/>
                        </a:rPr>
                        <a:t>Normal</a:t>
                      </a:r>
                      <a:r>
                        <a:rPr lang="en-GB" sz="1600" b="1" baseline="30000" dirty="0" smtClean="0">
                          <a:latin typeface="Comic Sans MS" pitchFamily="66" charset="0"/>
                        </a:rPr>
                        <a:t>1</a:t>
                      </a:r>
                      <a:endParaRPr lang="en-US" sz="1600" b="1" dirty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Good spatial resolution</a:t>
                      </a:r>
                    </a:p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Multiplicity</a:t>
                      </a:r>
                      <a:r>
                        <a:rPr lang="en-GB" sz="1600" b="1" baseline="0" dirty="0" smtClean="0">
                          <a:latin typeface="Comic Sans MS" pitchFamily="66" charset="0"/>
                        </a:rPr>
                        <a:t> of foci</a:t>
                      </a:r>
                      <a:endParaRPr lang="en-GB" sz="1600" b="1" dirty="0" smtClean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Inefficient</a:t>
                      </a:r>
                    </a:p>
                    <a:p>
                      <a:pPr algn="l"/>
                      <a:r>
                        <a:rPr lang="en-GB" sz="1600" b="1" dirty="0" smtClean="0">
                          <a:latin typeface="Comic Sans MS" pitchFamily="66" charset="0"/>
                        </a:rPr>
                        <a:t>Small apertures</a:t>
                      </a:r>
                      <a:endParaRPr lang="en-US" sz="1600" b="1" dirty="0" smtClean="0">
                        <a:latin typeface="Comic Sans MS" pitchFamily="66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1788" y="5286388"/>
            <a:ext cx="53303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baseline="30000" dirty="0">
                <a:latin typeface="Comic Sans MS" pitchFamily="66" charset="0"/>
              </a:rPr>
              <a:t>1</a:t>
            </a:r>
            <a:r>
              <a:rPr lang="en-GB" sz="1600" b="1" dirty="0">
                <a:latin typeface="Comic Sans MS" pitchFamily="66" charset="0"/>
              </a:rPr>
              <a:t>Can also be used in reflection at grazing incidence</a:t>
            </a:r>
            <a:endParaRPr lang="en-US" sz="1600" b="1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76250" y="1500174"/>
            <a:ext cx="743743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We want to study a range of problems in radiation biology: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6250" y="1938324"/>
            <a:ext cx="78406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How are biological cells damaged by ionising radiation?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4725" y="2349487"/>
            <a:ext cx="7716838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More specifically, </a:t>
            </a: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how is response to radiation distributed</a:t>
            </a:r>
          </a:p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across a cell</a:t>
            </a:r>
            <a:r>
              <a:rPr lang="en-GB" b="1">
                <a:latin typeface="Comic Sans MS" pitchFamily="66" charset="0"/>
              </a:rPr>
              <a:t>? What is a “safe” dose?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6250" y="3038462"/>
            <a:ext cx="82962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How significant is damage to components other than nuclear DNA?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74725" y="3451212"/>
            <a:ext cx="7243763" cy="922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Prior to the development of a focused x-ray microprobe some results, using </a:t>
            </a:r>
            <a:r>
              <a:rPr lang="el-GR" b="1" i="1">
                <a:latin typeface="Comic Sans MS" pitchFamily="66" charset="0"/>
              </a:rPr>
              <a:t>α</a:t>
            </a:r>
            <a:r>
              <a:rPr lang="en-GB" b="1">
                <a:latin typeface="Comic Sans MS" pitchFamily="66" charset="0"/>
              </a:rPr>
              <a:t> particles, suggested that cytoplasm damage (presumably mitochondrial DNA) may be important.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6250" y="4416412"/>
            <a:ext cx="8189913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Can damage effects be transmitted to un-irradiated cells —</a:t>
            </a:r>
            <a:br>
              <a:rPr lang="en-GB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      the neighbourhood effect?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74725" y="5105387"/>
            <a:ext cx="7448550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Statistical analyses of experiments with unfocused x-ray beams had previously suggested that they may be.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49275" y="5794362"/>
            <a:ext cx="47942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Are temporal effects important?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160588" y="928670"/>
            <a:ext cx="480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The King’s College X-Ray Microprobe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63563" y="1355725"/>
            <a:ext cx="7856537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Historically, experiments using x-rays to study radiation damage were carried out using unfocused beams.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41375" y="2016125"/>
            <a:ext cx="79025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The low-dose responses of cells were </a:t>
            </a:r>
            <a:r>
              <a:rPr lang="en-GB" b="1">
                <a:latin typeface="Comic Sans MS" pitchFamily="66" charset="0"/>
                <a:sym typeface="Symbol" pitchFamily="18" charset="2"/>
              </a:rPr>
              <a:t></a:t>
            </a:r>
            <a:r>
              <a:rPr lang="en-GB" b="1">
                <a:latin typeface="Comic Sans MS" pitchFamily="66" charset="0"/>
              </a:rPr>
              <a:t> hard to determine as, with soft x-rays, the dose imparted by just a few photons is damaging (1Gy=1J/kg </a:t>
            </a:r>
            <a:r>
              <a:rPr lang="en-GB" b="1">
                <a:latin typeface="Comic Sans MS" pitchFamily="66" charset="0"/>
                <a:sym typeface="Symbol" pitchFamily="18" charset="2"/>
              </a:rPr>
              <a:t> ~10 absorbed carbon K photons in a cell nucleus)</a:t>
            </a:r>
            <a:r>
              <a:rPr lang="en-GB" b="1">
                <a:latin typeface="Comic Sans MS" pitchFamily="66" charset="0"/>
              </a:rPr>
              <a:t>. But if the beam is unfocused, the precise dose to each cell is unknown.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63563" y="3230563"/>
            <a:ext cx="771683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How is response to radiation distributed across a cell?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41375" y="5873750"/>
            <a:ext cx="8081963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Some results have been obtained using </a:t>
            </a:r>
            <a:r>
              <a:rPr lang="el-GR" b="1" i="1">
                <a:latin typeface="Comic Sans MS" pitchFamily="66" charset="0"/>
              </a:rPr>
              <a:t>α</a:t>
            </a:r>
            <a:r>
              <a:rPr lang="en-GB" b="1">
                <a:latin typeface="Comic Sans MS" pitchFamily="66" charset="0"/>
              </a:rPr>
              <a:t> particle and proton probes, but it is not easy to control the precise location of dose within a cell.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41375" y="4659313"/>
            <a:ext cx="801687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Questions like these cannot be answered using unfocused beams: at low dose it cannot be known which cells or parts of cells were irradiated; at high dose it is likely that most cells and several parts of the cell were.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63563" y="3614738"/>
            <a:ext cx="82962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How significant is damage to components other than nuclear DNA?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3563" y="3998913"/>
            <a:ext cx="818991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Can damage effects be transmitted to un-irradiated cells —</a:t>
            </a:r>
            <a:br>
              <a:rPr lang="en-GB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b="1">
                <a:solidFill>
                  <a:srgbClr val="FF0000"/>
                </a:solidFill>
                <a:latin typeface="Comic Sans MS" pitchFamily="66" charset="0"/>
              </a:rPr>
              <a:t>      the neighbourhood effect?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160588" y="928670"/>
            <a:ext cx="480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The King’s College X-Ray Microprobe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/>
      <p:bldP spid="7" grpId="0" autoUpdateAnimBg="0"/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2160588" y="928670"/>
            <a:ext cx="480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The King’s College X-Ray Microprobe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275138" y="2079610"/>
            <a:ext cx="4868862" cy="4006850"/>
            <a:chOff x="4275244" y="1894755"/>
            <a:chExt cx="4868756" cy="400728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5244" y="1894755"/>
              <a:ext cx="4868756" cy="4007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6418118" y="2403474"/>
              <a:ext cx="2409825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>
                  <a:solidFill>
                    <a:srgbClr val="FF0000"/>
                  </a:solidFill>
                  <a:latin typeface="Comic Sans MS" pitchFamily="66" charset="0"/>
                </a:rPr>
                <a:t>High-dose extrapolation</a:t>
              </a:r>
            </a:p>
            <a:p>
              <a:r>
                <a:rPr lang="en-GB" sz="1400" b="1">
                  <a:solidFill>
                    <a:schemeClr val="hlink"/>
                  </a:solidFill>
                  <a:latin typeface="Comic Sans MS" pitchFamily="66" charset="0"/>
                </a:rPr>
                <a:t>Low-dose data</a:t>
              </a:r>
            </a:p>
          </p:txBody>
        </p:sp>
      </p:grp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76250" y="1357298"/>
            <a:ext cx="8337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>
                <a:latin typeface="Comic Sans MS" pitchFamily="66" charset="0"/>
              </a:rPr>
              <a:t> Microprobing of biological cells using sub-micrometre spots of 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focused carbon K x-rays (284eV) has been very successful in studies 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relevant to radiation-induced cancers, including: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008063" y="2366948"/>
            <a:ext cx="3689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v"/>
            </a:pPr>
            <a:r>
              <a:rPr lang="en-GB" b="1">
                <a:latin typeface="Comic Sans MS" pitchFamily="66" charset="0"/>
              </a:rPr>
              <a:t>Low-dose effects, including 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low-dose hypersensitivity   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(what is a safe dose?).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008063" y="3362310"/>
            <a:ext cx="3136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v"/>
            </a:pPr>
            <a:r>
              <a:rPr lang="en-GB" b="1">
                <a:latin typeface="Comic Sans MS" pitchFamily="66" charset="0"/>
              </a:rPr>
              <a:t>The bystander effect;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if only one cell out of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a population in a dish is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irradiated, up to ~10%</a:t>
            </a:r>
            <a:br>
              <a:rPr lang="en-GB" b="1">
                <a:latin typeface="Comic Sans MS" pitchFamily="66" charset="0"/>
              </a:rPr>
            </a:br>
            <a:r>
              <a:rPr lang="en-GB" b="1">
                <a:latin typeface="Comic Sans MS" pitchFamily="66" charset="0"/>
              </a:rPr>
              <a:t>   do not survive.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008063" y="4911710"/>
            <a:ext cx="75961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v"/>
            </a:pPr>
            <a:r>
              <a:rPr lang="en-GB" b="1" dirty="0">
                <a:latin typeface="Comic Sans MS" pitchFamily="66" charset="0"/>
              </a:rPr>
              <a:t>Comparison of cytoplasm and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nucleus irradiation; around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the same percentage of cells seem to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survive irrespective of whether the nucleus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or cytoplasm is specifically irradiated. This suggests that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damage to both nuclear and mitochondrial DNA is important.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9938" y="2220898"/>
            <a:ext cx="4195762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1963" y="2492064"/>
            <a:ext cx="6935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</a:pPr>
            <a:r>
              <a:rPr lang="en-GB" b="1" dirty="0">
                <a:latin typeface="Comic Sans MS" pitchFamily="66" charset="0"/>
              </a:rPr>
              <a:t/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                                    </a:t>
            </a:r>
            <a:r>
              <a:rPr lang="en-GB" b="1" dirty="0" smtClean="0">
                <a:latin typeface="Comic Sans MS" pitchFamily="66" charset="0"/>
              </a:rPr>
              <a:t> </a:t>
            </a:r>
            <a:r>
              <a:rPr lang="en-GB" b="1" dirty="0">
                <a:latin typeface="Comic Sans MS" pitchFamily="66" charset="0"/>
              </a:rPr>
              <a:t>Thus tissue samples, of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 much more importance for radiation effects in living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 organisms, cannot be studied.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92125" y="2492064"/>
            <a:ext cx="6797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 dirty="0">
                <a:latin typeface="Comic Sans MS" pitchFamily="66" charset="0"/>
              </a:rPr>
              <a:t> C K x-rays can only penetrate one cell; essentially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 zero pass through unabsorbed</a:t>
            </a:r>
            <a:r>
              <a:rPr lang="en-GB" b="1" dirty="0" smtClean="0">
                <a:latin typeface="Comic Sans MS" pitchFamily="66" charset="0"/>
              </a:rPr>
              <a:t>.</a:t>
            </a: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endParaRPr lang="en-GB" b="1" dirty="0">
              <a:latin typeface="Comic Sans MS" pitchFamily="66" charset="0"/>
            </a:endParaRPr>
          </a:p>
          <a:p>
            <a:pPr>
              <a:buClr>
                <a:srgbClr val="FF0000"/>
              </a:buClr>
              <a:buSzPct val="120000"/>
            </a:pPr>
            <a:r>
              <a:rPr lang="en-GB" b="1" dirty="0" smtClean="0">
                <a:latin typeface="Comic Sans MS" pitchFamily="66" charset="0"/>
              </a:rPr>
              <a:t> 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992938" y="1914525"/>
            <a:ext cx="2381250" cy="4392613"/>
            <a:chOff x="7104063" y="1957244"/>
            <a:chExt cx="2381250" cy="4392613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b="15999"/>
            <a:stretch>
              <a:fillRect/>
            </a:stretch>
          </p:blipFill>
          <p:spPr bwMode="auto">
            <a:xfrm>
              <a:off x="7104063" y="1957244"/>
              <a:ext cx="2381250" cy="439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l="7700" t="24181" r="43002" b="33569"/>
            <a:stretch>
              <a:fillRect/>
            </a:stretch>
          </p:blipFill>
          <p:spPr bwMode="auto">
            <a:xfrm>
              <a:off x="8135651" y="3318164"/>
              <a:ext cx="281738" cy="241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15999"/>
          <a:stretch>
            <a:fillRect/>
          </a:stretch>
        </p:blipFill>
        <p:spPr bwMode="auto">
          <a:xfrm>
            <a:off x="6992938" y="1914525"/>
            <a:ext cx="23812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2125" y="1780008"/>
            <a:ext cx="6797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 dirty="0">
                <a:latin typeface="Comic Sans MS" pitchFamily="66" charset="0"/>
              </a:rPr>
              <a:t> There will always be some cytoplasm irradiation even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 when the nucleus is </a:t>
            </a:r>
            <a:r>
              <a:rPr lang="en-GB" b="1" dirty="0" smtClean="0">
                <a:latin typeface="Comic Sans MS" pitchFamily="66" charset="0"/>
              </a:rPr>
              <a:t>targeted.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92125" y="3709994"/>
            <a:ext cx="6985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 dirty="0">
                <a:latin typeface="Comic Sans MS" pitchFamily="66" charset="0"/>
              </a:rPr>
              <a:t>To study tissue samples higher energies are needed;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chromium K</a:t>
            </a:r>
            <a:r>
              <a:rPr lang="en-GB" b="1" i="1" baseline="-12000" dirty="0">
                <a:latin typeface="Comic Sans MS" pitchFamily="66" charset="0"/>
              </a:rPr>
              <a:t>a</a:t>
            </a:r>
            <a:r>
              <a:rPr lang="en-GB" b="1" dirty="0">
                <a:latin typeface="Comic Sans MS" pitchFamily="66" charset="0"/>
              </a:rPr>
              <a:t> (5.4keV) x-rays are suitable.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t="30679"/>
          <a:stretch>
            <a:fillRect/>
          </a:stretch>
        </p:blipFill>
        <p:spPr bwMode="auto">
          <a:xfrm>
            <a:off x="6992938" y="3251200"/>
            <a:ext cx="2390775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1488" y="4429132"/>
            <a:ext cx="72596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 dirty="0">
                <a:latin typeface="Comic Sans MS" pitchFamily="66" charset="0"/>
              </a:rPr>
              <a:t>So far it has only been possible to study effects related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to cell death, rather than mutations which are much more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important in cancer studies. Fortunately, mutations are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much rarer; on average, if ≈10,000 cells are given a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specific (low) dose, ≈9999 will repair correctly or die; only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≈1 will repair incorrectly (mutate). Very few of those that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do mutate are potentially cancerous.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92125" y="1403125"/>
            <a:ext cx="6797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</a:t>
            </a:r>
            <a:r>
              <a:rPr lang="en-GB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GB" b="1" dirty="0" smtClean="0">
                <a:latin typeface="Comic Sans MS" pitchFamily="66" charset="0"/>
              </a:rPr>
              <a:t>But there </a:t>
            </a:r>
            <a:r>
              <a:rPr lang="en-GB" b="1" dirty="0">
                <a:latin typeface="Comic Sans MS" pitchFamily="66" charset="0"/>
              </a:rPr>
              <a:t>are problems ...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53288" y="1570047"/>
            <a:ext cx="16287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60588" y="928670"/>
            <a:ext cx="480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The King’s College X-Ray Microprobe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4906969" y="4645047"/>
            <a:ext cx="4232275" cy="1855787"/>
            <a:chOff x="492125" y="4583404"/>
            <a:chExt cx="4232275" cy="1855787"/>
          </a:xfrm>
        </p:grpSpPr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492125" y="4583402"/>
              <a:ext cx="4232285" cy="1855786"/>
              <a:chOff x="0" y="2845"/>
              <a:chExt cx="2666" cy="1169"/>
            </a:xfrm>
          </p:grpSpPr>
          <p:sp>
            <p:nvSpPr>
              <p:cNvPr id="23" name="Rectangle 5"/>
              <p:cNvSpPr>
                <a:spLocks noChangeAspect="1" noChangeArrowheads="1"/>
              </p:cNvSpPr>
              <p:nvPr/>
            </p:nvSpPr>
            <p:spPr bwMode="auto">
              <a:xfrm>
                <a:off x="1953" y="2845"/>
                <a:ext cx="36" cy="383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6"/>
              <p:cNvSpPr>
                <a:spLocks noChangeAspect="1" noChangeArrowheads="1"/>
              </p:cNvSpPr>
              <p:nvPr/>
            </p:nvSpPr>
            <p:spPr bwMode="auto">
              <a:xfrm>
                <a:off x="2049" y="2845"/>
                <a:ext cx="35" cy="383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7"/>
              <p:cNvSpPr>
                <a:spLocks noChangeAspect="1" noChangeArrowheads="1"/>
              </p:cNvSpPr>
              <p:nvPr/>
            </p:nvSpPr>
            <p:spPr bwMode="auto">
              <a:xfrm>
                <a:off x="496" y="3532"/>
                <a:ext cx="341" cy="287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8"/>
              <p:cNvSpPr>
                <a:spLocks noChangeAspect="1" noChangeArrowheads="1"/>
              </p:cNvSpPr>
              <p:nvPr/>
            </p:nvSpPr>
            <p:spPr bwMode="auto">
              <a:xfrm>
                <a:off x="937" y="3585"/>
                <a:ext cx="83" cy="182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9"/>
              <p:cNvSpPr>
                <a:spLocks noChangeAspect="1" noChangeArrowheads="1"/>
              </p:cNvSpPr>
              <p:nvPr/>
            </p:nvSpPr>
            <p:spPr bwMode="auto">
              <a:xfrm>
                <a:off x="798" y="3501"/>
                <a:ext cx="180" cy="3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17" y="3408"/>
                <a:ext cx="242" cy="53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1"/>
              <p:cNvSpPr>
                <a:spLocks noChangeAspect="1"/>
              </p:cNvSpPr>
              <p:nvPr/>
            </p:nvSpPr>
            <p:spPr bwMode="auto">
              <a:xfrm>
                <a:off x="834" y="3574"/>
                <a:ext cx="108" cy="100"/>
              </a:xfrm>
              <a:custGeom>
                <a:avLst/>
                <a:gdLst>
                  <a:gd name="T0" fmla="*/ 0 w 79"/>
                  <a:gd name="T1" fmla="*/ 0 h 73"/>
                  <a:gd name="T2" fmla="*/ 85 w 79"/>
                  <a:gd name="T3" fmla="*/ 0 h 73"/>
                  <a:gd name="T4" fmla="*/ 85 w 79"/>
                  <a:gd name="T5" fmla="*/ 75 h 73"/>
                  <a:gd name="T6" fmla="*/ 107 w 79"/>
                  <a:gd name="T7" fmla="*/ 99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73"/>
                  <a:gd name="T14" fmla="*/ 79 w 79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73">
                    <a:moveTo>
                      <a:pt x="0" y="0"/>
                    </a:moveTo>
                    <a:lnTo>
                      <a:pt x="62" y="0"/>
                    </a:lnTo>
                    <a:lnTo>
                      <a:pt x="62" y="55"/>
                    </a:lnTo>
                    <a:lnTo>
                      <a:pt x="78" y="72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2"/>
              <p:cNvSpPr>
                <a:spLocks noChangeAspect="1"/>
              </p:cNvSpPr>
              <p:nvPr/>
            </p:nvSpPr>
            <p:spPr bwMode="auto">
              <a:xfrm>
                <a:off x="839" y="3687"/>
                <a:ext cx="103" cy="99"/>
              </a:xfrm>
              <a:custGeom>
                <a:avLst/>
                <a:gdLst>
                  <a:gd name="T0" fmla="*/ 0 w 76"/>
                  <a:gd name="T1" fmla="*/ 98 h 72"/>
                  <a:gd name="T2" fmla="*/ 81 w 76"/>
                  <a:gd name="T3" fmla="*/ 98 h 72"/>
                  <a:gd name="T4" fmla="*/ 81 w 76"/>
                  <a:gd name="T5" fmla="*/ 22 h 72"/>
                  <a:gd name="T6" fmla="*/ 102 w 76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72"/>
                  <a:gd name="T14" fmla="*/ 76 w 76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72">
                    <a:moveTo>
                      <a:pt x="0" y="71"/>
                    </a:moveTo>
                    <a:lnTo>
                      <a:pt x="60" y="71"/>
                    </a:lnTo>
                    <a:lnTo>
                      <a:pt x="60" y="16"/>
                    </a:lnTo>
                    <a:lnTo>
                      <a:pt x="75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3"/>
              <p:cNvSpPr>
                <a:spLocks noChangeAspect="1"/>
              </p:cNvSpPr>
              <p:nvPr/>
            </p:nvSpPr>
            <p:spPr bwMode="auto">
              <a:xfrm>
                <a:off x="1423" y="3267"/>
                <a:ext cx="1243" cy="747"/>
              </a:xfrm>
              <a:custGeom>
                <a:avLst/>
                <a:gdLst>
                  <a:gd name="T0" fmla="*/ 0 w 914"/>
                  <a:gd name="T1" fmla="*/ 88 h 549"/>
                  <a:gd name="T2" fmla="*/ 0 w 914"/>
                  <a:gd name="T3" fmla="*/ 0 h 549"/>
                  <a:gd name="T4" fmla="*/ 1242 w 914"/>
                  <a:gd name="T5" fmla="*/ 0 h 549"/>
                  <a:gd name="T6" fmla="*/ 1242 w 914"/>
                  <a:gd name="T7" fmla="*/ 746 h 549"/>
                  <a:gd name="T8" fmla="*/ 314 w 914"/>
                  <a:gd name="T9" fmla="*/ 746 h 549"/>
                  <a:gd name="T10" fmla="*/ 314 w 914"/>
                  <a:gd name="T11" fmla="*/ 84 h 549"/>
                  <a:gd name="T12" fmla="*/ 5 w 914"/>
                  <a:gd name="T13" fmla="*/ 84 h 549"/>
                  <a:gd name="T14" fmla="*/ 0 w 914"/>
                  <a:gd name="T15" fmla="*/ 88 h 5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4"/>
                  <a:gd name="T25" fmla="*/ 0 h 549"/>
                  <a:gd name="T26" fmla="*/ 914 w 914"/>
                  <a:gd name="T27" fmla="*/ 549 h 5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4" h="549">
                    <a:moveTo>
                      <a:pt x="0" y="65"/>
                    </a:moveTo>
                    <a:lnTo>
                      <a:pt x="0" y="0"/>
                    </a:lnTo>
                    <a:lnTo>
                      <a:pt x="913" y="0"/>
                    </a:lnTo>
                    <a:lnTo>
                      <a:pt x="913" y="548"/>
                    </a:lnTo>
                    <a:lnTo>
                      <a:pt x="231" y="548"/>
                    </a:lnTo>
                    <a:lnTo>
                      <a:pt x="231" y="62"/>
                    </a:lnTo>
                    <a:lnTo>
                      <a:pt x="4" y="62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33CC33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4"/>
              <p:cNvSpPr>
                <a:spLocks noChangeAspect="1"/>
              </p:cNvSpPr>
              <p:nvPr/>
            </p:nvSpPr>
            <p:spPr bwMode="auto">
              <a:xfrm>
                <a:off x="565" y="3345"/>
                <a:ext cx="1177" cy="669"/>
              </a:xfrm>
              <a:custGeom>
                <a:avLst/>
                <a:gdLst>
                  <a:gd name="T0" fmla="*/ 542 w 865"/>
                  <a:gd name="T1" fmla="*/ 97 h 491"/>
                  <a:gd name="T2" fmla="*/ 542 w 865"/>
                  <a:gd name="T3" fmla="*/ 572 h 491"/>
                  <a:gd name="T4" fmla="*/ 540 w 865"/>
                  <a:gd name="T5" fmla="*/ 572 h 491"/>
                  <a:gd name="T6" fmla="*/ 778 w 865"/>
                  <a:gd name="T7" fmla="*/ 572 h 491"/>
                  <a:gd name="T8" fmla="*/ 778 w 865"/>
                  <a:gd name="T9" fmla="*/ 647 h 491"/>
                  <a:gd name="T10" fmla="*/ 1169 w 865"/>
                  <a:gd name="T11" fmla="*/ 647 h 491"/>
                  <a:gd name="T12" fmla="*/ 1169 w 865"/>
                  <a:gd name="T13" fmla="*/ 668 h 491"/>
                  <a:gd name="T14" fmla="*/ 0 w 865"/>
                  <a:gd name="T15" fmla="*/ 668 h 491"/>
                  <a:gd name="T16" fmla="*/ 0 w 865"/>
                  <a:gd name="T17" fmla="*/ 537 h 491"/>
                  <a:gd name="T18" fmla="*/ 510 w 865"/>
                  <a:gd name="T19" fmla="*/ 537 h 491"/>
                  <a:gd name="T20" fmla="*/ 510 w 865"/>
                  <a:gd name="T21" fmla="*/ 121 h 491"/>
                  <a:gd name="T22" fmla="*/ 4 w 865"/>
                  <a:gd name="T23" fmla="*/ 121 h 491"/>
                  <a:gd name="T24" fmla="*/ 4 w 865"/>
                  <a:gd name="T25" fmla="*/ 0 h 491"/>
                  <a:gd name="T26" fmla="*/ 7 w 865"/>
                  <a:gd name="T27" fmla="*/ 0 h 491"/>
                  <a:gd name="T28" fmla="*/ 1176 w 865"/>
                  <a:gd name="T29" fmla="*/ 0 h 491"/>
                  <a:gd name="T30" fmla="*/ 1176 w 865"/>
                  <a:gd name="T31" fmla="*/ 23 h 491"/>
                  <a:gd name="T32" fmla="*/ 784 w 865"/>
                  <a:gd name="T33" fmla="*/ 23 h 491"/>
                  <a:gd name="T34" fmla="*/ 784 w 865"/>
                  <a:gd name="T35" fmla="*/ 97 h 491"/>
                  <a:gd name="T36" fmla="*/ 550 w 865"/>
                  <a:gd name="T37" fmla="*/ 97 h 491"/>
                  <a:gd name="T38" fmla="*/ 542 w 865"/>
                  <a:gd name="T39" fmla="*/ 97 h 49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65"/>
                  <a:gd name="T61" fmla="*/ 0 h 491"/>
                  <a:gd name="T62" fmla="*/ 865 w 865"/>
                  <a:gd name="T63" fmla="*/ 491 h 4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65" h="491">
                    <a:moveTo>
                      <a:pt x="398" y="71"/>
                    </a:moveTo>
                    <a:lnTo>
                      <a:pt x="398" y="420"/>
                    </a:lnTo>
                    <a:lnTo>
                      <a:pt x="397" y="420"/>
                    </a:lnTo>
                    <a:lnTo>
                      <a:pt x="572" y="420"/>
                    </a:lnTo>
                    <a:lnTo>
                      <a:pt x="572" y="475"/>
                    </a:lnTo>
                    <a:lnTo>
                      <a:pt x="859" y="475"/>
                    </a:lnTo>
                    <a:lnTo>
                      <a:pt x="859" y="490"/>
                    </a:lnTo>
                    <a:lnTo>
                      <a:pt x="0" y="490"/>
                    </a:lnTo>
                    <a:lnTo>
                      <a:pt x="0" y="394"/>
                    </a:lnTo>
                    <a:lnTo>
                      <a:pt x="375" y="394"/>
                    </a:lnTo>
                    <a:lnTo>
                      <a:pt x="375" y="89"/>
                    </a:lnTo>
                    <a:lnTo>
                      <a:pt x="3" y="89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64" y="0"/>
                    </a:lnTo>
                    <a:lnTo>
                      <a:pt x="864" y="17"/>
                    </a:lnTo>
                    <a:lnTo>
                      <a:pt x="576" y="17"/>
                    </a:lnTo>
                    <a:lnTo>
                      <a:pt x="576" y="71"/>
                    </a:lnTo>
                    <a:lnTo>
                      <a:pt x="404" y="71"/>
                    </a:lnTo>
                    <a:lnTo>
                      <a:pt x="398" y="71"/>
                    </a:lnTo>
                  </a:path>
                </a:pathLst>
              </a:custGeom>
              <a:solidFill>
                <a:srgbClr val="33CC33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729" y="3486"/>
                <a:ext cx="297" cy="3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1782" y="3254"/>
                <a:ext cx="474" cy="6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761" y="3595"/>
                <a:ext cx="56" cy="1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18"/>
              <p:cNvSpPr>
                <a:spLocks noChangeAspect="1"/>
              </p:cNvSpPr>
              <p:nvPr/>
            </p:nvSpPr>
            <p:spPr bwMode="auto">
              <a:xfrm>
                <a:off x="1740" y="3265"/>
                <a:ext cx="44" cy="226"/>
              </a:xfrm>
              <a:custGeom>
                <a:avLst/>
                <a:gdLst>
                  <a:gd name="T0" fmla="*/ 43 w 32"/>
                  <a:gd name="T1" fmla="*/ 0 h 166"/>
                  <a:gd name="T2" fmla="*/ 43 w 32"/>
                  <a:gd name="T3" fmla="*/ 225 h 166"/>
                  <a:gd name="T4" fmla="*/ 0 w 32"/>
                  <a:gd name="T5" fmla="*/ 225 h 166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166"/>
                  <a:gd name="T11" fmla="*/ 32 w 32"/>
                  <a:gd name="T12" fmla="*/ 166 h 1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166">
                    <a:moveTo>
                      <a:pt x="31" y="0"/>
                    </a:moveTo>
                    <a:lnTo>
                      <a:pt x="31" y="165"/>
                    </a:lnTo>
                    <a:lnTo>
                      <a:pt x="0" y="165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 noChangeAspect="1"/>
              </p:cNvSpPr>
              <p:nvPr/>
            </p:nvSpPr>
            <p:spPr bwMode="auto">
              <a:xfrm>
                <a:off x="1740" y="3265"/>
                <a:ext cx="516" cy="677"/>
              </a:xfrm>
              <a:custGeom>
                <a:avLst/>
                <a:gdLst>
                  <a:gd name="T0" fmla="*/ 0 w 379"/>
                  <a:gd name="T1" fmla="*/ 573 h 497"/>
                  <a:gd name="T2" fmla="*/ 38 w 379"/>
                  <a:gd name="T3" fmla="*/ 573 h 497"/>
                  <a:gd name="T4" fmla="*/ 38 w 379"/>
                  <a:gd name="T5" fmla="*/ 676 h 497"/>
                  <a:gd name="T6" fmla="*/ 515 w 379"/>
                  <a:gd name="T7" fmla="*/ 676 h 497"/>
                  <a:gd name="T8" fmla="*/ 515 w 379"/>
                  <a:gd name="T9" fmla="*/ 0 h 4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"/>
                  <a:gd name="T16" fmla="*/ 0 h 497"/>
                  <a:gd name="T17" fmla="*/ 379 w 379"/>
                  <a:gd name="T18" fmla="*/ 497 h 4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" h="497">
                    <a:moveTo>
                      <a:pt x="0" y="421"/>
                    </a:moveTo>
                    <a:lnTo>
                      <a:pt x="28" y="421"/>
                    </a:lnTo>
                    <a:lnTo>
                      <a:pt x="28" y="496"/>
                    </a:lnTo>
                    <a:lnTo>
                      <a:pt x="378" y="496"/>
                    </a:lnTo>
                    <a:lnTo>
                      <a:pt x="378" y="0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1682" y="3239"/>
                <a:ext cx="284" cy="25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072" y="3239"/>
                <a:ext cx="283" cy="25"/>
              </a:xfrm>
              <a:prstGeom prst="rect">
                <a:avLst/>
              </a:prstGeom>
              <a:solidFill>
                <a:srgbClr val="33CC33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22"/>
              <p:cNvSpPr>
                <a:spLocks noChangeAspect="1"/>
              </p:cNvSpPr>
              <p:nvPr/>
            </p:nvSpPr>
            <p:spPr bwMode="auto">
              <a:xfrm>
                <a:off x="1116" y="3365"/>
                <a:ext cx="624" cy="184"/>
              </a:xfrm>
              <a:custGeom>
                <a:avLst/>
                <a:gdLst>
                  <a:gd name="T0" fmla="*/ 0 w 459"/>
                  <a:gd name="T1" fmla="*/ 0 h 135"/>
                  <a:gd name="T2" fmla="*/ 623 w 459"/>
                  <a:gd name="T3" fmla="*/ 0 h 135"/>
                  <a:gd name="T4" fmla="*/ 623 w 459"/>
                  <a:gd name="T5" fmla="*/ 117 h 135"/>
                  <a:gd name="T6" fmla="*/ 453 w 459"/>
                  <a:gd name="T7" fmla="*/ 183 h 135"/>
                  <a:gd name="T8" fmla="*/ 209 w 459"/>
                  <a:gd name="T9" fmla="*/ 183 h 135"/>
                  <a:gd name="T10" fmla="*/ 0 w 459"/>
                  <a:gd name="T11" fmla="*/ 93 h 135"/>
                  <a:gd name="T12" fmla="*/ 0 w 459"/>
                  <a:gd name="T13" fmla="*/ 27 h 135"/>
                  <a:gd name="T14" fmla="*/ 0 w 459"/>
                  <a:gd name="T15" fmla="*/ 0 h 1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9"/>
                  <a:gd name="T25" fmla="*/ 0 h 135"/>
                  <a:gd name="T26" fmla="*/ 459 w 459"/>
                  <a:gd name="T27" fmla="*/ 135 h 1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9" h="135">
                    <a:moveTo>
                      <a:pt x="0" y="0"/>
                    </a:moveTo>
                    <a:lnTo>
                      <a:pt x="458" y="0"/>
                    </a:lnTo>
                    <a:lnTo>
                      <a:pt x="458" y="86"/>
                    </a:lnTo>
                    <a:lnTo>
                      <a:pt x="333" y="134"/>
                    </a:lnTo>
                    <a:lnTo>
                      <a:pt x="154" y="134"/>
                    </a:lnTo>
                    <a:lnTo>
                      <a:pt x="0" y="68"/>
                    </a:lnTo>
                    <a:lnTo>
                      <a:pt x="0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EC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3"/>
              <p:cNvSpPr>
                <a:spLocks noChangeAspect="1"/>
              </p:cNvSpPr>
              <p:nvPr/>
            </p:nvSpPr>
            <p:spPr bwMode="auto">
              <a:xfrm>
                <a:off x="1119" y="3795"/>
                <a:ext cx="621" cy="191"/>
              </a:xfrm>
              <a:custGeom>
                <a:avLst/>
                <a:gdLst>
                  <a:gd name="T0" fmla="*/ 0 w 457"/>
                  <a:gd name="T1" fmla="*/ 190 h 141"/>
                  <a:gd name="T2" fmla="*/ 620 w 457"/>
                  <a:gd name="T3" fmla="*/ 190 h 141"/>
                  <a:gd name="T4" fmla="*/ 620 w 457"/>
                  <a:gd name="T5" fmla="*/ 66 h 141"/>
                  <a:gd name="T6" fmla="*/ 450 w 457"/>
                  <a:gd name="T7" fmla="*/ 0 h 141"/>
                  <a:gd name="T8" fmla="*/ 209 w 457"/>
                  <a:gd name="T9" fmla="*/ 0 h 141"/>
                  <a:gd name="T10" fmla="*/ 0 w 457"/>
                  <a:gd name="T11" fmla="*/ 92 h 141"/>
                  <a:gd name="T12" fmla="*/ 0 w 457"/>
                  <a:gd name="T13" fmla="*/ 160 h 141"/>
                  <a:gd name="T14" fmla="*/ 0 w 457"/>
                  <a:gd name="T15" fmla="*/ 190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7"/>
                  <a:gd name="T25" fmla="*/ 0 h 141"/>
                  <a:gd name="T26" fmla="*/ 457 w 457"/>
                  <a:gd name="T27" fmla="*/ 141 h 1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7" h="141">
                    <a:moveTo>
                      <a:pt x="0" y="140"/>
                    </a:moveTo>
                    <a:lnTo>
                      <a:pt x="456" y="140"/>
                    </a:lnTo>
                    <a:lnTo>
                      <a:pt x="456" y="49"/>
                    </a:lnTo>
                    <a:lnTo>
                      <a:pt x="331" y="0"/>
                    </a:lnTo>
                    <a:lnTo>
                      <a:pt x="154" y="0"/>
                    </a:lnTo>
                    <a:lnTo>
                      <a:pt x="0" y="68"/>
                    </a:lnTo>
                    <a:lnTo>
                      <a:pt x="0" y="118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CCEC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4"/>
              <p:cNvSpPr>
                <a:spLocks noChangeAspect="1"/>
              </p:cNvSpPr>
              <p:nvPr/>
            </p:nvSpPr>
            <p:spPr bwMode="auto">
              <a:xfrm>
                <a:off x="2041" y="3602"/>
                <a:ext cx="95" cy="125"/>
              </a:xfrm>
              <a:custGeom>
                <a:avLst/>
                <a:gdLst>
                  <a:gd name="T0" fmla="*/ 0 w 70"/>
                  <a:gd name="T1" fmla="*/ 113 h 92"/>
                  <a:gd name="T2" fmla="*/ 19 w 70"/>
                  <a:gd name="T3" fmla="*/ 124 h 92"/>
                  <a:gd name="T4" fmla="*/ 94 w 70"/>
                  <a:gd name="T5" fmla="*/ 11 h 92"/>
                  <a:gd name="T6" fmla="*/ 73 w 70"/>
                  <a:gd name="T7" fmla="*/ 0 h 92"/>
                  <a:gd name="T8" fmla="*/ 0 w 70"/>
                  <a:gd name="T9" fmla="*/ 113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92"/>
                  <a:gd name="T17" fmla="*/ 70 w 70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92">
                    <a:moveTo>
                      <a:pt x="0" y="83"/>
                    </a:moveTo>
                    <a:lnTo>
                      <a:pt x="14" y="91"/>
                    </a:lnTo>
                    <a:lnTo>
                      <a:pt x="69" y="8"/>
                    </a:lnTo>
                    <a:lnTo>
                      <a:pt x="54" y="0"/>
                    </a:lnTo>
                    <a:lnTo>
                      <a:pt x="0" y="83"/>
                    </a:lnTo>
                  </a:path>
                </a:pathLst>
              </a:custGeom>
              <a:solidFill>
                <a:srgbClr val="000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25"/>
              <p:cNvSpPr>
                <a:spLocks noChangeAspect="1" noChangeArrowheads="1"/>
              </p:cNvSpPr>
              <p:nvPr/>
            </p:nvSpPr>
            <p:spPr bwMode="auto">
              <a:xfrm rot="5400000" flipV="1">
                <a:off x="1555" y="3431"/>
                <a:ext cx="229" cy="471"/>
              </a:xfrm>
              <a:custGeom>
                <a:avLst/>
                <a:gdLst>
                  <a:gd name="G0" fmla="+- 10021 0 0"/>
                  <a:gd name="G1" fmla="+- 21600 0 10021"/>
                  <a:gd name="G2" fmla="*/ 10021 1 2"/>
                  <a:gd name="G3" fmla="+- 21600 0 G2"/>
                  <a:gd name="G4" fmla="+/ 10021 21600 2"/>
                  <a:gd name="G5" fmla="+/ G1 0 2"/>
                  <a:gd name="G6" fmla="*/ 21600 21600 10021"/>
                  <a:gd name="G7" fmla="*/ G6 1 2"/>
                  <a:gd name="G8" fmla="+- 21600 0 G7"/>
                  <a:gd name="G9" fmla="*/ 21600 1 2"/>
                  <a:gd name="G10" fmla="+- 10021 0 G9"/>
                  <a:gd name="G11" fmla="?: G10 G8 0"/>
                  <a:gd name="G12" fmla="?: G10 G7 21600"/>
                  <a:gd name="T0" fmla="*/ 16589 w 21600"/>
                  <a:gd name="T1" fmla="*/ 10800 h 21600"/>
                  <a:gd name="T2" fmla="*/ 10800 w 21600"/>
                  <a:gd name="T3" fmla="*/ 21600 h 21600"/>
                  <a:gd name="T4" fmla="*/ 5011 w 21600"/>
                  <a:gd name="T5" fmla="*/ 10800 h 21600"/>
                  <a:gd name="T6" fmla="*/ 10800 w 21600"/>
                  <a:gd name="T7" fmla="*/ 0 h 21600"/>
                  <a:gd name="T8" fmla="*/ 6811 w 21600"/>
                  <a:gd name="T9" fmla="*/ 6811 h 21600"/>
                  <a:gd name="T10" fmla="*/ 14789 w 21600"/>
                  <a:gd name="T11" fmla="*/ 147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0021" y="21600"/>
                    </a:lnTo>
                    <a:lnTo>
                      <a:pt x="1157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AutoShape 26"/>
              <p:cNvSpPr>
                <a:spLocks noChangeAspect="1" noChangeArrowheads="1"/>
              </p:cNvSpPr>
              <p:nvPr/>
            </p:nvSpPr>
            <p:spPr bwMode="auto">
              <a:xfrm rot="-5400000" flipH="1" flipV="1">
                <a:off x="1124" y="3465"/>
                <a:ext cx="229" cy="410"/>
              </a:xfrm>
              <a:custGeom>
                <a:avLst/>
                <a:gdLst>
                  <a:gd name="G0" fmla="+- 6684 0 0"/>
                  <a:gd name="G1" fmla="+- 21600 0 6684"/>
                  <a:gd name="G2" fmla="*/ 6684 1 2"/>
                  <a:gd name="G3" fmla="+- 21600 0 G2"/>
                  <a:gd name="G4" fmla="+/ 6684 21600 2"/>
                  <a:gd name="G5" fmla="+/ G1 0 2"/>
                  <a:gd name="G6" fmla="*/ 21600 21600 6684"/>
                  <a:gd name="G7" fmla="*/ G6 1 2"/>
                  <a:gd name="G8" fmla="+- 21600 0 G7"/>
                  <a:gd name="G9" fmla="*/ 21600 1 2"/>
                  <a:gd name="G10" fmla="+- 6684 0 G9"/>
                  <a:gd name="G11" fmla="?: G10 G8 0"/>
                  <a:gd name="G12" fmla="?: G10 G7 21600"/>
                  <a:gd name="T0" fmla="*/ 18258 w 21600"/>
                  <a:gd name="T1" fmla="*/ 10800 h 21600"/>
                  <a:gd name="T2" fmla="*/ 10800 w 21600"/>
                  <a:gd name="T3" fmla="*/ 21600 h 21600"/>
                  <a:gd name="T4" fmla="*/ 3342 w 21600"/>
                  <a:gd name="T5" fmla="*/ 10800 h 21600"/>
                  <a:gd name="T6" fmla="*/ 10800 w 21600"/>
                  <a:gd name="T7" fmla="*/ 0 h 21600"/>
                  <a:gd name="T8" fmla="*/ 5142 w 21600"/>
                  <a:gd name="T9" fmla="*/ 5142 h 21600"/>
                  <a:gd name="T10" fmla="*/ 16458 w 21600"/>
                  <a:gd name="T11" fmla="*/ 164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684" y="21600"/>
                    </a:lnTo>
                    <a:lnTo>
                      <a:pt x="1491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Arc 27"/>
              <p:cNvSpPr>
                <a:spLocks noChangeAspect="1"/>
              </p:cNvSpPr>
              <p:nvPr/>
            </p:nvSpPr>
            <p:spPr bwMode="auto">
              <a:xfrm>
                <a:off x="805" y="3605"/>
                <a:ext cx="84" cy="7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rc 28"/>
              <p:cNvSpPr>
                <a:spLocks noChangeAspect="1"/>
              </p:cNvSpPr>
              <p:nvPr/>
            </p:nvSpPr>
            <p:spPr bwMode="auto">
              <a:xfrm rot="10800000">
                <a:off x="803" y="3680"/>
                <a:ext cx="85" cy="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9"/>
              <p:cNvSpPr>
                <a:spLocks noChangeAspect="1" noChangeShapeType="1"/>
              </p:cNvSpPr>
              <p:nvPr/>
            </p:nvSpPr>
            <p:spPr bwMode="auto">
              <a:xfrm>
                <a:off x="798" y="3558"/>
                <a:ext cx="0" cy="20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1176" y="3795"/>
                <a:ext cx="1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1356" y="3797"/>
                <a:ext cx="62" cy="1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3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13" y="3795"/>
                <a:ext cx="1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3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457" y="3795"/>
                <a:ext cx="62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4"/>
              <p:cNvSpPr>
                <a:spLocks noChangeAspect="1" noChangeShapeType="1"/>
              </p:cNvSpPr>
              <p:nvPr/>
            </p:nvSpPr>
            <p:spPr bwMode="auto">
              <a:xfrm>
                <a:off x="1181" y="3400"/>
                <a:ext cx="1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35"/>
              <p:cNvSpPr>
                <a:spLocks noChangeAspect="1" noChangeShapeType="1"/>
              </p:cNvSpPr>
              <p:nvPr/>
            </p:nvSpPr>
            <p:spPr bwMode="auto">
              <a:xfrm>
                <a:off x="1361" y="3398"/>
                <a:ext cx="62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36"/>
              <p:cNvSpPr>
                <a:spLocks noChangeAspect="1" noChangeShapeType="1"/>
              </p:cNvSpPr>
              <p:nvPr/>
            </p:nvSpPr>
            <p:spPr bwMode="auto">
              <a:xfrm flipH="1">
                <a:off x="1519" y="3400"/>
                <a:ext cx="196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1462" y="3400"/>
                <a:ext cx="62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1790" y="3199"/>
                <a:ext cx="158" cy="32"/>
              </a:xfrm>
              <a:prstGeom prst="rect">
                <a:avLst/>
              </a:prstGeom>
              <a:solidFill>
                <a:srgbClr val="CBCB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2087" y="3199"/>
                <a:ext cx="158" cy="32"/>
              </a:xfrm>
              <a:prstGeom prst="rect">
                <a:avLst/>
              </a:prstGeom>
              <a:solidFill>
                <a:srgbClr val="CBCB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1864" y="3169"/>
                <a:ext cx="84" cy="27"/>
              </a:xfrm>
              <a:prstGeom prst="rect">
                <a:avLst/>
              </a:prstGeom>
              <a:solidFill>
                <a:srgbClr val="CBCB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2087" y="3169"/>
                <a:ext cx="84" cy="27"/>
              </a:xfrm>
              <a:prstGeom prst="rect">
                <a:avLst/>
              </a:prstGeom>
              <a:solidFill>
                <a:srgbClr val="CBCB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1910" y="3016"/>
                <a:ext cx="210" cy="36"/>
              </a:xfrm>
              <a:prstGeom prst="rect">
                <a:avLst/>
              </a:prstGeom>
              <a:solidFill>
                <a:srgbClr val="CBCBCB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1926" y="2952"/>
                <a:ext cx="176" cy="53"/>
              </a:xfrm>
              <a:prstGeom prst="rect">
                <a:avLst/>
              </a:prstGeom>
              <a:solidFill>
                <a:srgbClr val="CBCBCB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44"/>
              <p:cNvSpPr>
                <a:spLocks noChangeAspect="1" noChangeArrowheads="1"/>
              </p:cNvSpPr>
              <p:nvPr/>
            </p:nvSpPr>
            <p:spPr bwMode="auto">
              <a:xfrm>
                <a:off x="1923" y="3028"/>
                <a:ext cx="12" cy="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45"/>
              <p:cNvSpPr>
                <a:spLocks noChangeAspect="1" noChangeArrowheads="1"/>
              </p:cNvSpPr>
              <p:nvPr/>
            </p:nvSpPr>
            <p:spPr bwMode="auto">
              <a:xfrm>
                <a:off x="2101" y="3028"/>
                <a:ext cx="12" cy="1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46"/>
              <p:cNvSpPr>
                <a:spLocks noChangeAspect="1" noChangeShapeType="1"/>
              </p:cNvSpPr>
              <p:nvPr/>
            </p:nvSpPr>
            <p:spPr bwMode="auto">
              <a:xfrm>
                <a:off x="1944" y="3005"/>
                <a:ext cx="14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Arc 47"/>
              <p:cNvSpPr>
                <a:spLocks noChangeAspect="1"/>
              </p:cNvSpPr>
              <p:nvPr/>
            </p:nvSpPr>
            <p:spPr bwMode="auto">
              <a:xfrm>
                <a:off x="0" y="3677"/>
                <a:ext cx="302" cy="316"/>
              </a:xfrm>
              <a:custGeom>
                <a:avLst/>
                <a:gdLst>
                  <a:gd name="T0" fmla="*/ 0 w 18831"/>
                  <a:gd name="T1" fmla="*/ 2 h 21600"/>
                  <a:gd name="T2" fmla="*/ 5 w 18831"/>
                  <a:gd name="T3" fmla="*/ 0 h 21600"/>
                  <a:gd name="T4" fmla="*/ 5 w 18831"/>
                  <a:gd name="T5" fmla="*/ 5 h 21600"/>
                  <a:gd name="T6" fmla="*/ 0 60000 65536"/>
                  <a:gd name="T7" fmla="*/ 0 60000 65536"/>
                  <a:gd name="T8" fmla="*/ 0 60000 65536"/>
                  <a:gd name="T9" fmla="*/ 0 w 18831"/>
                  <a:gd name="T10" fmla="*/ 0 h 21600"/>
                  <a:gd name="T11" fmla="*/ 18831 w 1883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31" h="21600" fill="none" extrusionOk="0">
                    <a:moveTo>
                      <a:pt x="0" y="11019"/>
                    </a:moveTo>
                    <a:cubicBezTo>
                      <a:pt x="3809" y="4239"/>
                      <a:pt x="10969" y="30"/>
                      <a:pt x="18746" y="0"/>
                    </a:cubicBezTo>
                  </a:path>
                  <a:path w="18831" h="21600" stroke="0" extrusionOk="0">
                    <a:moveTo>
                      <a:pt x="0" y="11019"/>
                    </a:moveTo>
                    <a:cubicBezTo>
                      <a:pt x="3809" y="4239"/>
                      <a:pt x="10969" y="30"/>
                      <a:pt x="18746" y="0"/>
                    </a:cubicBezTo>
                    <a:lnTo>
                      <a:pt x="18831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48"/>
              <p:cNvSpPr>
                <a:spLocks noChangeAspect="1" noChangeShapeType="1"/>
              </p:cNvSpPr>
              <p:nvPr/>
            </p:nvSpPr>
            <p:spPr bwMode="auto">
              <a:xfrm>
                <a:off x="1848" y="3667"/>
                <a:ext cx="209" cy="2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49"/>
              <p:cNvSpPr>
                <a:spLocks noChangeAspect="1"/>
              </p:cNvSpPr>
              <p:nvPr/>
            </p:nvSpPr>
            <p:spPr bwMode="auto">
              <a:xfrm>
                <a:off x="1739" y="3490"/>
                <a:ext cx="205" cy="152"/>
              </a:xfrm>
              <a:custGeom>
                <a:avLst/>
                <a:gdLst>
                  <a:gd name="T0" fmla="*/ 0 w 151"/>
                  <a:gd name="T1" fmla="*/ 0 h 112"/>
                  <a:gd name="T2" fmla="*/ 0 w 151"/>
                  <a:gd name="T3" fmla="*/ 151 h 112"/>
                  <a:gd name="T4" fmla="*/ 204 w 151"/>
                  <a:gd name="T5" fmla="*/ 151 h 112"/>
                  <a:gd name="T6" fmla="*/ 67 w 151"/>
                  <a:gd name="T7" fmla="*/ 0 h 112"/>
                  <a:gd name="T8" fmla="*/ 0 w 151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12"/>
                  <a:gd name="T17" fmla="*/ 151 w 151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12">
                    <a:moveTo>
                      <a:pt x="0" y="0"/>
                    </a:moveTo>
                    <a:lnTo>
                      <a:pt x="0" y="111"/>
                    </a:lnTo>
                    <a:lnTo>
                      <a:pt x="150" y="111"/>
                    </a:lnTo>
                    <a:lnTo>
                      <a:pt x="4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CC33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0"/>
              <p:cNvSpPr>
                <a:spLocks noChangeAspect="1"/>
              </p:cNvSpPr>
              <p:nvPr/>
            </p:nvSpPr>
            <p:spPr bwMode="auto">
              <a:xfrm>
                <a:off x="1739" y="3691"/>
                <a:ext cx="205" cy="153"/>
              </a:xfrm>
              <a:custGeom>
                <a:avLst/>
                <a:gdLst>
                  <a:gd name="T0" fmla="*/ 0 w 151"/>
                  <a:gd name="T1" fmla="*/ 152 h 112"/>
                  <a:gd name="T2" fmla="*/ 0 w 151"/>
                  <a:gd name="T3" fmla="*/ 0 h 112"/>
                  <a:gd name="T4" fmla="*/ 204 w 151"/>
                  <a:gd name="T5" fmla="*/ 0 h 112"/>
                  <a:gd name="T6" fmla="*/ 67 w 151"/>
                  <a:gd name="T7" fmla="*/ 152 h 112"/>
                  <a:gd name="T8" fmla="*/ 0 w 151"/>
                  <a:gd name="T9" fmla="*/ 15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12"/>
                  <a:gd name="T17" fmla="*/ 151 w 151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12">
                    <a:moveTo>
                      <a:pt x="0" y="111"/>
                    </a:moveTo>
                    <a:lnTo>
                      <a:pt x="0" y="0"/>
                    </a:lnTo>
                    <a:lnTo>
                      <a:pt x="150" y="0"/>
                    </a:lnTo>
                    <a:lnTo>
                      <a:pt x="49" y="111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33CC33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5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11" y="3401"/>
                <a:ext cx="155" cy="25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2072" y="3444"/>
                <a:ext cx="37" cy="2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53"/>
              <p:cNvSpPr>
                <a:spLocks noChangeAspect="1" noChangeShapeType="1"/>
              </p:cNvSpPr>
              <p:nvPr/>
            </p:nvSpPr>
            <p:spPr bwMode="auto">
              <a:xfrm rot="244665">
                <a:off x="1971" y="3386"/>
                <a:ext cx="45" cy="14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5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2" y="3475"/>
                <a:ext cx="52" cy="16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010" y="3237"/>
                <a:ext cx="3" cy="23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90"/>
            <p:cNvGrpSpPr>
              <a:grpSpLocks/>
            </p:cNvGrpSpPr>
            <p:nvPr/>
          </p:nvGrpSpPr>
          <p:grpSpPr bwMode="auto">
            <a:xfrm>
              <a:off x="1433945" y="4675909"/>
              <a:ext cx="2161743" cy="790145"/>
              <a:chOff x="1433945" y="4675909"/>
              <a:chExt cx="2161743" cy="790145"/>
            </a:xfrm>
          </p:grpSpPr>
          <p:sp>
            <p:nvSpPr>
              <p:cNvPr id="21" name="TextBox 86"/>
              <p:cNvSpPr txBox="1">
                <a:spLocks noChangeArrowheads="1"/>
              </p:cNvSpPr>
              <p:nvPr/>
            </p:nvSpPr>
            <p:spPr bwMode="auto">
              <a:xfrm>
                <a:off x="1433945" y="4675909"/>
                <a:ext cx="169469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600" b="1">
                    <a:latin typeface="Comic Sans MS" pitchFamily="66" charset="0"/>
                  </a:rPr>
                  <a:t>Monochromator</a:t>
                </a:r>
                <a:endParaRPr lang="en-US" sz="1600" b="1">
                  <a:latin typeface="Comic Sans MS" pitchFamily="66" charset="0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2701925" y="4965991"/>
                <a:ext cx="893763" cy="50006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15999"/>
          <a:stretch>
            <a:fillRect/>
          </a:stretch>
        </p:blipFill>
        <p:spPr bwMode="auto">
          <a:xfrm>
            <a:off x="6992938" y="1914525"/>
            <a:ext cx="238125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17525" y="1353909"/>
            <a:ext cx="8210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 dirty="0">
                <a:latin typeface="Comic Sans MS" pitchFamily="66" charset="0"/>
              </a:rPr>
              <a:t>Experiments so far have </a:t>
            </a:r>
            <a:r>
              <a:rPr lang="en-GB" b="1" dirty="0" smtClean="0">
                <a:latin typeface="Comic Sans MS" pitchFamily="66" charset="0"/>
              </a:rPr>
              <a:t>been done using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zone plates,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with a focal </a:t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b="1" dirty="0" smtClean="0">
                <a:latin typeface="Comic Sans MS" pitchFamily="66" charset="0"/>
              </a:rPr>
              <a:t>  spot size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limited </a:t>
            </a:r>
            <a:r>
              <a:rPr lang="en-GB" b="1" dirty="0">
                <a:latin typeface="Comic Sans MS" pitchFamily="66" charset="0"/>
              </a:rPr>
              <a:t>by </a:t>
            </a:r>
            <a:r>
              <a:rPr lang="en-GB" b="1" dirty="0" smtClean="0">
                <a:latin typeface="Comic Sans MS" pitchFamily="66" charset="0"/>
              </a:rPr>
              <a:t>the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err="1" smtClean="0">
                <a:latin typeface="Comic Sans MS" pitchFamily="66" charset="0"/>
              </a:rPr>
              <a:t>demagnified</a:t>
            </a:r>
            <a:r>
              <a:rPr lang="en-GB" b="1" dirty="0" smtClean="0">
                <a:latin typeface="Comic Sans MS" pitchFamily="66" charset="0"/>
              </a:rPr>
              <a:t> source.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5627694" y="1724047"/>
            <a:ext cx="3359150" cy="2854325"/>
            <a:chOff x="1047" y="877"/>
            <a:chExt cx="2116" cy="1798"/>
          </a:xfrm>
        </p:grpSpPr>
        <p:grpSp>
          <p:nvGrpSpPr>
            <p:cNvPr id="6" name="Group 79"/>
            <p:cNvGrpSpPr>
              <a:grpSpLocks/>
            </p:cNvGrpSpPr>
            <p:nvPr/>
          </p:nvGrpSpPr>
          <p:grpSpPr bwMode="auto">
            <a:xfrm>
              <a:off x="2092" y="877"/>
              <a:ext cx="1071" cy="1798"/>
              <a:chOff x="2092" y="877"/>
              <a:chExt cx="1071" cy="1798"/>
            </a:xfrm>
          </p:grpSpPr>
          <p:pic>
            <p:nvPicPr>
              <p:cNvPr id="12" name="Picture 7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3459" t="66463" r="15411"/>
              <a:stretch>
                <a:fillRect/>
              </a:stretch>
            </p:blipFill>
            <p:spPr bwMode="auto">
              <a:xfrm>
                <a:off x="2092" y="2070"/>
                <a:ext cx="1071" cy="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7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2191" t="30266" r="27170" b="34534"/>
              <a:stretch>
                <a:fillRect/>
              </a:stretch>
            </p:blipFill>
            <p:spPr bwMode="auto">
              <a:xfrm>
                <a:off x="2241" y="1436"/>
                <a:ext cx="712" cy="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8585" t="-665" r="31221" b="69069"/>
              <a:stretch>
                <a:fillRect/>
              </a:stretch>
            </p:blipFill>
            <p:spPr bwMode="auto">
              <a:xfrm>
                <a:off x="2351" y="877"/>
                <a:ext cx="529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 Box 75"/>
            <p:cNvSpPr txBox="1">
              <a:spLocks noChangeArrowheads="1"/>
            </p:cNvSpPr>
            <p:nvPr/>
          </p:nvSpPr>
          <p:spPr bwMode="auto">
            <a:xfrm>
              <a:off x="1329" y="2230"/>
              <a:ext cx="83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600" b="1">
                  <a:latin typeface="Comic Sans MS" pitchFamily="66" charset="0"/>
                </a:rPr>
                <a:t>Source exit</a:t>
              </a:r>
              <a:br>
                <a:rPr lang="en-GB" sz="1600" b="1">
                  <a:latin typeface="Comic Sans MS" pitchFamily="66" charset="0"/>
                </a:rPr>
              </a:br>
              <a:r>
                <a:rPr lang="en-GB" sz="1600" b="1">
                  <a:latin typeface="Comic Sans MS" pitchFamily="66" charset="0"/>
                </a:rPr>
                <a:t>window</a:t>
              </a:r>
            </a:p>
          </p:txBody>
        </p:sp>
        <p:sp>
          <p:nvSpPr>
            <p:cNvPr id="8" name="Text Box 76"/>
            <p:cNvSpPr txBox="1">
              <a:spLocks noChangeArrowheads="1"/>
            </p:cNvSpPr>
            <p:nvPr/>
          </p:nvSpPr>
          <p:spPr bwMode="auto">
            <a:xfrm>
              <a:off x="1525" y="1836"/>
              <a:ext cx="7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600" b="1">
                  <a:latin typeface="Comic Sans MS" pitchFamily="66" charset="0"/>
                </a:rPr>
                <a:t>Zone plate</a:t>
              </a:r>
            </a:p>
          </p:txBody>
        </p:sp>
        <p:sp>
          <p:nvSpPr>
            <p:cNvPr id="9" name="Text Box 77"/>
            <p:cNvSpPr txBox="1">
              <a:spLocks noChangeArrowheads="1"/>
            </p:cNvSpPr>
            <p:nvPr/>
          </p:nvSpPr>
          <p:spPr bwMode="auto">
            <a:xfrm>
              <a:off x="1295" y="1653"/>
              <a:ext cx="9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600" b="1">
                  <a:latin typeface="Comic Sans MS" pitchFamily="66" charset="0"/>
                </a:rPr>
                <a:t>Pinhole (OSA)</a:t>
              </a:r>
            </a:p>
          </p:txBody>
        </p:sp>
        <p:sp>
          <p:nvSpPr>
            <p:cNvPr id="10" name="Text Box 78"/>
            <p:cNvSpPr txBox="1">
              <a:spLocks noChangeArrowheads="1"/>
            </p:cNvSpPr>
            <p:nvPr/>
          </p:nvSpPr>
          <p:spPr bwMode="auto">
            <a:xfrm>
              <a:off x="1047" y="1452"/>
              <a:ext cx="12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600" b="1">
                  <a:latin typeface="Comic Sans MS" pitchFamily="66" charset="0"/>
                </a:rPr>
                <a:t>Cells on </a:t>
              </a:r>
              <a:r>
                <a:rPr lang="en-GB" sz="1600" b="1" i="1">
                  <a:latin typeface="Comic Sans MS" pitchFamily="66" charset="0"/>
                </a:rPr>
                <a:t>xyz</a:t>
              </a:r>
              <a:r>
                <a:rPr lang="en-GB" sz="1600" b="1">
                  <a:latin typeface="Comic Sans MS" pitchFamily="66" charset="0"/>
                </a:rPr>
                <a:t> stage</a:t>
              </a:r>
            </a:p>
          </p:txBody>
        </p:sp>
        <p:sp>
          <p:nvSpPr>
            <p:cNvPr id="11" name="Text Box 80"/>
            <p:cNvSpPr txBox="1">
              <a:spLocks noChangeArrowheads="1"/>
            </p:cNvSpPr>
            <p:nvPr/>
          </p:nvSpPr>
          <p:spPr bwMode="auto">
            <a:xfrm>
              <a:off x="1562" y="998"/>
              <a:ext cx="7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GB" sz="1600" b="1">
                  <a:latin typeface="Comic Sans MS" pitchFamily="66" charset="0"/>
                </a:rPr>
                <a:t>UV assay</a:t>
              </a:r>
              <a:br>
                <a:rPr lang="en-GB" sz="1600" b="1">
                  <a:latin typeface="Comic Sans MS" pitchFamily="66" charset="0"/>
                </a:rPr>
              </a:br>
              <a:r>
                <a:rPr lang="en-GB" sz="1600" b="1">
                  <a:latin typeface="Comic Sans MS" pitchFamily="66" charset="0"/>
                </a:rPr>
                <a:t>microscope</a:t>
              </a:r>
            </a:p>
          </p:txBody>
        </p:sp>
      </p:grpSp>
      <p:sp>
        <p:nvSpPr>
          <p:cNvPr id="74" name="Text Box 19"/>
          <p:cNvSpPr txBox="1">
            <a:spLocks noChangeArrowheads="1"/>
          </p:cNvSpPr>
          <p:nvPr/>
        </p:nvSpPr>
        <p:spPr bwMode="auto">
          <a:xfrm>
            <a:off x="503238" y="2000240"/>
            <a:ext cx="821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 dirty="0">
                <a:latin typeface="Comic Sans MS" pitchFamily="66" charset="0"/>
              </a:rPr>
              <a:t>Source size ≈5µm, focal </a:t>
            </a:r>
            <a:r>
              <a:rPr lang="en-GB" b="1" dirty="0" smtClean="0">
                <a:latin typeface="Comic Sans MS" pitchFamily="66" charset="0"/>
              </a:rPr>
              <a:t>spot ≈0.2µm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for </a:t>
            </a:r>
            <a:r>
              <a:rPr lang="en-GB" b="1" dirty="0">
                <a:latin typeface="Comic Sans MS" pitchFamily="66" charset="0"/>
              </a:rPr>
              <a:t>C </a:t>
            </a:r>
            <a:r>
              <a:rPr lang="en-GB" b="1" dirty="0" smtClean="0">
                <a:latin typeface="Comic Sans MS" pitchFamily="66" charset="0"/>
              </a:rPr>
              <a:t>K,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2905140" y="2276683"/>
            <a:ext cx="3738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</a:pP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≈4µm for Cr K, since </a:t>
            </a:r>
            <a:r>
              <a:rPr lang="en-GB" b="1" i="1" dirty="0">
                <a:solidFill>
                  <a:srgbClr val="FF0000"/>
                </a:solidFill>
                <a:latin typeface="Comic Sans MS" pitchFamily="66" charset="0"/>
              </a:rPr>
              <a:t>f 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</a:t>
            </a:r>
            <a:r>
              <a:rPr lang="en-GB" b="1" i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E</a:t>
            </a:r>
            <a:r>
              <a:rPr lang="en-GB" b="1" i="1" dirty="0" smtClean="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.</a:t>
            </a:r>
            <a:endParaRPr lang="en-GB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503238" y="2571744"/>
            <a:ext cx="8640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 dirty="0">
                <a:latin typeface="Comic Sans MS" pitchFamily="66" charset="0"/>
              </a:rPr>
              <a:t>Focused flux limited by:</a:t>
            </a:r>
          </a:p>
          <a:p>
            <a:pPr>
              <a:buClr>
                <a:srgbClr val="FF0000"/>
              </a:buClr>
              <a:buSzPct val="120000"/>
            </a:pPr>
            <a:r>
              <a:rPr lang="en-GB" b="1" dirty="0">
                <a:latin typeface="Comic Sans MS" pitchFamily="66" charset="0"/>
              </a:rPr>
              <a:t>   </a:t>
            </a:r>
            <a:r>
              <a:rPr lang="en-GB" b="1" dirty="0" smtClean="0">
                <a:latin typeface="Comic Sans MS" pitchFamily="66" charset="0"/>
              </a:rPr>
              <a:t> (</a:t>
            </a:r>
            <a:r>
              <a:rPr lang="en-GB" b="1" dirty="0" err="1">
                <a:latin typeface="Comic Sans MS" pitchFamily="66" charset="0"/>
              </a:rPr>
              <a:t>mononchromatic</a:t>
            </a:r>
            <a:r>
              <a:rPr lang="en-GB" b="1" dirty="0">
                <a:latin typeface="Comic Sans MS" pitchFamily="66" charset="0"/>
              </a:rPr>
              <a:t>) source output;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    efficiency and aperture of </a:t>
            </a:r>
            <a:r>
              <a:rPr lang="en-GB" b="1" dirty="0" smtClean="0">
                <a:latin typeface="Comic Sans MS" pitchFamily="66" charset="0"/>
              </a:rPr>
              <a:t>optic</a:t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b="1" dirty="0" smtClean="0">
                <a:latin typeface="Comic Sans MS" pitchFamily="66" charset="0"/>
              </a:rPr>
              <a:t>    (</a:t>
            </a:r>
            <a:r>
              <a:rPr lang="en-GB" b="1" i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b="1" baseline="-25000" dirty="0" smtClean="0">
                <a:solidFill>
                  <a:srgbClr val="FF0000"/>
                </a:solidFill>
                <a:latin typeface="Comic Sans MS" pitchFamily="66" charset="0"/>
              </a:rPr>
              <a:t>eff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~10</a:t>
            </a:r>
            <a:r>
              <a:rPr lang="en-GB" b="1" baseline="30000" dirty="0" smtClean="0">
                <a:solidFill>
                  <a:srgbClr val="FF0000"/>
                </a:solidFill>
                <a:latin typeface="Comic Sans MS" pitchFamily="66" charset="0"/>
              </a:rPr>
              <a:t>-9</a:t>
            </a: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for a typical zone plate</a:t>
            </a:r>
            <a:r>
              <a:rPr lang="en-GB" b="1" dirty="0">
                <a:latin typeface="Comic Sans MS" pitchFamily="66" charset="0"/>
              </a:rPr>
              <a:t>).</a:t>
            </a:r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552450" y="3786190"/>
            <a:ext cx="8210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 dirty="0">
                <a:latin typeface="Comic Sans MS" pitchFamily="66" charset="0"/>
              </a:rPr>
              <a:t>To </a:t>
            </a:r>
            <a:r>
              <a:rPr lang="en-GB" b="1" dirty="0" smtClean="0">
                <a:latin typeface="Comic Sans MS" pitchFamily="66" charset="0"/>
              </a:rPr>
              <a:t>study mutations in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tissue samples,</a:t>
            </a:r>
            <a:r>
              <a:rPr lang="en-GB" b="1" dirty="0">
                <a:latin typeface="Comic Sans MS" pitchFamily="66" charset="0"/>
              </a:rPr>
              <a:t> </a:t>
            </a:r>
            <a:r>
              <a:rPr lang="en-GB" b="1" dirty="0" smtClean="0">
                <a:latin typeface="Comic Sans MS" pitchFamily="66" charset="0"/>
              </a:rPr>
              <a:t>and to</a:t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b="1" dirty="0" smtClean="0">
                <a:latin typeface="Comic Sans MS" pitchFamily="66" charset="0"/>
              </a:rPr>
              <a:t>   disentangle </a:t>
            </a:r>
            <a:r>
              <a:rPr lang="en-GB" b="1" dirty="0" smtClean="0">
                <a:latin typeface="Comic Sans MS" pitchFamily="66" charset="0"/>
              </a:rPr>
              <a:t>nucleus/cytoplasm </a:t>
            </a:r>
            <a:r>
              <a:rPr lang="en-GB" b="1" dirty="0">
                <a:latin typeface="Comic Sans MS" pitchFamily="66" charset="0"/>
              </a:rPr>
              <a:t>effects, </a:t>
            </a:r>
            <a:r>
              <a:rPr lang="en-GB" b="1" dirty="0" smtClean="0">
                <a:latin typeface="Comic Sans MS" pitchFamily="66" charset="0"/>
              </a:rPr>
              <a:t>need: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933450" y="4661445"/>
            <a:ext cx="8210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</a:pPr>
            <a:r>
              <a:rPr lang="en-GB" b="1" dirty="0">
                <a:latin typeface="Comic Sans MS" pitchFamily="66" charset="0"/>
              </a:rPr>
              <a:t>smaller source size (≈1µm);</a:t>
            </a:r>
          </a:p>
        </p:txBody>
      </p:sp>
      <p:sp>
        <p:nvSpPr>
          <p:cNvPr id="79" name="Text Box 19"/>
          <p:cNvSpPr txBox="1">
            <a:spLocks noChangeArrowheads="1"/>
          </p:cNvSpPr>
          <p:nvPr/>
        </p:nvSpPr>
        <p:spPr bwMode="auto">
          <a:xfrm>
            <a:off x="933450" y="4965195"/>
            <a:ext cx="821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</a:pPr>
            <a:r>
              <a:rPr lang="en-GB" b="1" dirty="0">
                <a:latin typeface="Comic Sans MS" pitchFamily="66" charset="0"/>
              </a:rPr>
              <a:t>higher demagnification;</a:t>
            </a: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933450" y="5268946"/>
            <a:ext cx="8210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</a:pPr>
            <a:r>
              <a:rPr lang="en-GB" b="1" dirty="0">
                <a:latin typeface="Comic Sans MS" pitchFamily="66" charset="0"/>
              </a:rPr>
              <a:t>higher efficiency and/or </a:t>
            </a:r>
            <a:r>
              <a:rPr lang="en-GB" b="1" dirty="0" smtClean="0">
                <a:latin typeface="Comic Sans MS" pitchFamily="66" charset="0"/>
              </a:rPr>
              <a:t>aperture </a:t>
            </a:r>
            <a:r>
              <a:rPr lang="en-GB" b="1" dirty="0">
                <a:latin typeface="Comic Sans MS" pitchFamily="66" charset="0"/>
              </a:rPr>
              <a:t>optic — </a:t>
            </a:r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auto">
          <a:xfrm>
            <a:off x="933450" y="5572140"/>
            <a:ext cx="8210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</a:pPr>
            <a:r>
              <a:rPr lang="en-GB" b="1" dirty="0">
                <a:latin typeface="Comic Sans MS" pitchFamily="66" charset="0"/>
              </a:rPr>
              <a:t>all at </a:t>
            </a:r>
            <a:r>
              <a:rPr lang="en-GB" b="1" dirty="0" err="1">
                <a:latin typeface="Comic Sans MS" pitchFamily="66" charset="0"/>
              </a:rPr>
              <a:t>keV</a:t>
            </a:r>
            <a:r>
              <a:rPr lang="en-GB" b="1" dirty="0">
                <a:latin typeface="Comic Sans MS" pitchFamily="66" charset="0"/>
              </a:rPr>
              <a:t> energies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933450" y="4357694"/>
            <a:ext cx="821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</a:pPr>
            <a:r>
              <a:rPr lang="en-GB" b="1" dirty="0">
                <a:latin typeface="Comic Sans MS" pitchFamily="66" charset="0"/>
              </a:rPr>
              <a:t>higher source output;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552450" y="5929330"/>
            <a:ext cx="8210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GB" b="1" dirty="0">
                <a:latin typeface="Comic Sans MS" pitchFamily="66" charset="0"/>
              </a:rPr>
              <a:t>These factors define the </a:t>
            </a:r>
            <a:r>
              <a:rPr lang="en-GB" b="1" dirty="0" smtClean="0">
                <a:latin typeface="Comic Sans MS" pitchFamily="66" charset="0"/>
              </a:rPr>
              <a:t>design</a:t>
            </a:r>
            <a:br>
              <a:rPr lang="en-GB" b="1" dirty="0" smtClean="0">
                <a:latin typeface="Comic Sans MS" pitchFamily="66" charset="0"/>
              </a:rPr>
            </a:br>
            <a:r>
              <a:rPr lang="en-GB" b="1" dirty="0" smtClean="0">
                <a:latin typeface="Comic Sans MS" pitchFamily="66" charset="0"/>
              </a:rPr>
              <a:t>   goals of </a:t>
            </a:r>
            <a:r>
              <a:rPr lang="en-GB" b="1" dirty="0">
                <a:latin typeface="Comic Sans MS" pitchFamily="66" charset="0"/>
              </a:rPr>
              <a:t>the new microprobe.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000364" y="5571108"/>
            <a:ext cx="2930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, with 24/7 access</a:t>
            </a:r>
            <a:r>
              <a:rPr lang="en-GB" b="1" dirty="0" smtClean="0">
                <a:latin typeface="Comic Sans MS" pitchFamily="66" charset="0"/>
              </a:rPr>
              <a:t>.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2160588" y="928670"/>
            <a:ext cx="4803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The King’s College X-Ray Microprobe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1363" y="5853113"/>
            <a:ext cx="7861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Now planning to use liquid N</a:t>
            </a:r>
            <a:r>
              <a:rPr lang="en-GB" b="1" baseline="-25000">
                <a:latin typeface="Comic Sans MS" pitchFamily="66" charset="0"/>
              </a:rPr>
              <a:t>2</a:t>
            </a:r>
            <a:r>
              <a:rPr lang="en-GB" b="1">
                <a:latin typeface="Comic Sans MS" pitchFamily="66" charset="0"/>
              </a:rPr>
              <a:t> cooled chromium, melting point 2180K and thermal conductivity 94W/m/K.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5763" y="2733675"/>
            <a:ext cx="211931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13347" y="898508"/>
            <a:ext cx="3058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Comic Sans MS" pitchFamily="66" charset="0"/>
              </a:rPr>
              <a:t>The </a:t>
            </a:r>
            <a:r>
              <a:rPr lang="en-GB" sz="2000" b="1" dirty="0" err="1">
                <a:latin typeface="Comic Sans MS" pitchFamily="66" charset="0"/>
              </a:rPr>
              <a:t>Microfocus</a:t>
            </a:r>
            <a:r>
              <a:rPr lang="en-GB" sz="2000" b="1" dirty="0">
                <a:latin typeface="Comic Sans MS" pitchFamily="66" charset="0"/>
              </a:rPr>
              <a:t> Source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8638" y="1379538"/>
            <a:ext cx="4217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How can we get a 1µm source size?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41363" y="2825750"/>
            <a:ext cx="5035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This limits the beam current, in order to limit divergence which would increase the size of the electron focus.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41363" y="3835400"/>
            <a:ext cx="4495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FEA calculations show that ~1mA can be focused into a ~1µm spot, a power density of ~2x10</a:t>
            </a:r>
            <a:r>
              <a:rPr lang="en-GB" b="1" baseline="30000">
                <a:latin typeface="Comic Sans MS" pitchFamily="66" charset="0"/>
              </a:rPr>
              <a:t>13</a:t>
            </a:r>
            <a:r>
              <a:rPr lang="en-GB" b="1">
                <a:latin typeface="Comic Sans MS" pitchFamily="66" charset="0"/>
              </a:rPr>
              <a:t>W/m</a:t>
            </a:r>
            <a:r>
              <a:rPr lang="en-GB" b="1" baseline="30000">
                <a:latin typeface="Comic Sans MS" pitchFamily="66" charset="0"/>
              </a:rPr>
              <a:t>2</a:t>
            </a:r>
            <a:r>
              <a:rPr lang="en-GB" b="1">
                <a:latin typeface="Comic Sans MS" pitchFamily="66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606675"/>
            <a:ext cx="41497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41363" y="4845050"/>
            <a:ext cx="813276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omic Sans MS" pitchFamily="66" charset="0"/>
              </a:rPr>
              <a:t>The original plan was to use a titanium target (4.5keV), but at such power densities Ti will melt (FEA), even with liquid N</a:t>
            </a:r>
            <a:r>
              <a:rPr lang="en-GB" b="1" baseline="-25000">
                <a:latin typeface="Comic Sans MS" pitchFamily="66" charset="0"/>
              </a:rPr>
              <a:t>2</a:t>
            </a:r>
            <a:r>
              <a:rPr lang="en-GB" b="1">
                <a:latin typeface="Comic Sans MS" pitchFamily="66" charset="0"/>
              </a:rPr>
              <a:t> cooling, due to its low melting point (1935K) and thermal conductivity (22W/m/K).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41363" y="1816100"/>
            <a:ext cx="8402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latin typeface="Comic Sans MS" pitchFamily="66" charset="0"/>
              </a:rPr>
              <a:t>The electron accelerating voltage must not be too high, to optimise K 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x-ray production, limit secondary electron range and prevent high</a:t>
            </a:r>
            <a:br>
              <a:rPr lang="en-GB" b="1" dirty="0">
                <a:latin typeface="Comic Sans MS" pitchFamily="66" charset="0"/>
              </a:rPr>
            </a:br>
            <a:r>
              <a:rPr lang="en-GB" b="1" dirty="0">
                <a:latin typeface="Comic Sans MS" pitchFamily="66" charset="0"/>
              </a:rPr>
              <a:t>energy </a:t>
            </a:r>
            <a:r>
              <a:rPr lang="en-GB" b="1" dirty="0" err="1">
                <a:latin typeface="Comic Sans MS" pitchFamily="66" charset="0"/>
              </a:rPr>
              <a:t>bremsstrahlung</a:t>
            </a:r>
            <a:r>
              <a:rPr lang="en-GB" b="1" dirty="0">
                <a:latin typeface="Comic Sans MS" pitchFamily="66" charset="0"/>
              </a:rPr>
              <a:t> — 15keV selected as suitable for ~5keV x-rays.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1305</Words>
  <Application>Microsoft Office PowerPoint</Application>
  <PresentationFormat>On-screen Show (4:3)</PresentationFormat>
  <Paragraphs>175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</dc:creator>
  <cp:lastModifiedBy>Alan</cp:lastModifiedBy>
  <cp:revision>31</cp:revision>
  <dcterms:created xsi:type="dcterms:W3CDTF">2010-05-05T15:05:58Z</dcterms:created>
  <dcterms:modified xsi:type="dcterms:W3CDTF">2010-05-26T19:53:42Z</dcterms:modified>
</cp:coreProperties>
</file>